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8"/>
  </p:notesMasterIdLst>
  <p:handoutMasterIdLst>
    <p:handoutMasterId r:id="rId49"/>
  </p:handoutMasterIdLst>
  <p:sldIdLst>
    <p:sldId id="256" r:id="rId2"/>
    <p:sldId id="52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498" r:id="rId20"/>
    <p:sldId id="540" r:id="rId21"/>
    <p:sldId id="273" r:id="rId22"/>
    <p:sldId id="274" r:id="rId23"/>
    <p:sldId id="276" r:id="rId24"/>
    <p:sldId id="277" r:id="rId25"/>
    <p:sldId id="279" r:id="rId26"/>
    <p:sldId id="280" r:id="rId27"/>
    <p:sldId id="281" r:id="rId28"/>
    <p:sldId id="533" r:id="rId29"/>
    <p:sldId id="542" r:id="rId30"/>
    <p:sldId id="283" r:id="rId31"/>
    <p:sldId id="287" r:id="rId32"/>
    <p:sldId id="288" r:id="rId33"/>
    <p:sldId id="445" r:id="rId34"/>
    <p:sldId id="285" r:id="rId35"/>
    <p:sldId id="543" r:id="rId36"/>
    <p:sldId id="289" r:id="rId37"/>
    <p:sldId id="460" r:id="rId38"/>
    <p:sldId id="545" r:id="rId39"/>
    <p:sldId id="291" r:id="rId40"/>
    <p:sldId id="292" r:id="rId41"/>
    <p:sldId id="462" r:id="rId42"/>
    <p:sldId id="293" r:id="rId43"/>
    <p:sldId id="294" r:id="rId44"/>
    <p:sldId id="295" r:id="rId45"/>
    <p:sldId id="531" r:id="rId46"/>
    <p:sldId id="532" r:id="rId47"/>
  </p:sldIdLst>
  <p:sldSz cx="12192000" cy="6858000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6752B16-225F-480E-BEEB-0675ABDEE5D6}">
          <p14:sldIdLst>
            <p14:sldId id="256"/>
            <p14:sldId id="529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498"/>
            <p14:sldId id="540"/>
            <p14:sldId id="273"/>
            <p14:sldId id="274"/>
            <p14:sldId id="276"/>
            <p14:sldId id="277"/>
            <p14:sldId id="279"/>
            <p14:sldId id="280"/>
            <p14:sldId id="281"/>
            <p14:sldId id="533"/>
            <p14:sldId id="542"/>
            <p14:sldId id="283"/>
            <p14:sldId id="287"/>
            <p14:sldId id="288"/>
            <p14:sldId id="445"/>
            <p14:sldId id="285"/>
            <p14:sldId id="543"/>
            <p14:sldId id="289"/>
            <p14:sldId id="460"/>
            <p14:sldId id="545"/>
            <p14:sldId id="291"/>
            <p14:sldId id="292"/>
            <p14:sldId id="462"/>
            <p14:sldId id="293"/>
            <p14:sldId id="294"/>
            <p14:sldId id="295"/>
            <p14:sldId id="531"/>
          </p14:sldIdLst>
        </p14:section>
        <p14:section name="Untitled Section" id="{17660700-B532-417D-AFE2-6F4445E21254}">
          <p14:sldIdLst>
            <p14:sldId id="5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69696"/>
    <a:srgbClr val="4D4D4D"/>
    <a:srgbClr val="B2B2B2"/>
    <a:srgbClr val="808080"/>
    <a:srgbClr val="C0C0C0"/>
    <a:srgbClr val="777777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7E9E38-ACD6-4E57-A744-22E3CB75990A}" v="38" dt="2022-02-28T06:35:59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10" autoAdjust="0"/>
    <p:restoredTop sz="88235" autoAdjust="0"/>
  </p:normalViewPr>
  <p:slideViewPr>
    <p:cSldViewPr>
      <p:cViewPr varScale="1">
        <p:scale>
          <a:sx n="73" d="100"/>
          <a:sy n="73" d="100"/>
        </p:scale>
        <p:origin x="600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57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0126"/>
    </p:cViewPr>
  </p:sorterViewPr>
  <p:notesViewPr>
    <p:cSldViewPr showGuides="1">
      <p:cViewPr varScale="1">
        <p:scale>
          <a:sx n="110" d="100"/>
          <a:sy n="110" d="100"/>
        </p:scale>
        <p:origin x="237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a Rodrigo" userId="a3170934-3a61-42af-add7-eae42539158e" providerId="ADAL" clId="{5E7E9E38-ACD6-4E57-A744-22E3CB75990A}"/>
    <pc:docChg chg="custSel addSld delSld modSld sldOrd addSection">
      <pc:chgData name="Ranga Rodrigo" userId="a3170934-3a61-42af-add7-eae42539158e" providerId="ADAL" clId="{5E7E9E38-ACD6-4E57-A744-22E3CB75990A}" dt="2022-02-28T06:36:44.838" v="209" actId="2711"/>
      <pc:docMkLst>
        <pc:docMk/>
      </pc:docMkLst>
      <pc:sldChg chg="modSp mod">
        <pc:chgData name="Ranga Rodrigo" userId="a3170934-3a61-42af-add7-eae42539158e" providerId="ADAL" clId="{5E7E9E38-ACD6-4E57-A744-22E3CB75990A}" dt="2022-02-28T04:10:24.527" v="21" actId="20577"/>
        <pc:sldMkLst>
          <pc:docMk/>
          <pc:sldMk cId="1226015861" sldId="257"/>
        </pc:sldMkLst>
        <pc:spChg chg="mod">
          <ac:chgData name="Ranga Rodrigo" userId="a3170934-3a61-42af-add7-eae42539158e" providerId="ADAL" clId="{5E7E9E38-ACD6-4E57-A744-22E3CB75990A}" dt="2022-02-28T04:10:24.527" v="21" actId="20577"/>
          <ac:spMkLst>
            <pc:docMk/>
            <pc:sldMk cId="1226015861" sldId="257"/>
            <ac:spMk id="11266" creationId="{00000000-0000-0000-0000-000000000000}"/>
          </ac:spMkLst>
        </pc:spChg>
      </pc:sldChg>
      <pc:sldChg chg="del ord">
        <pc:chgData name="Ranga Rodrigo" userId="a3170934-3a61-42af-add7-eae42539158e" providerId="ADAL" clId="{5E7E9E38-ACD6-4E57-A744-22E3CB75990A}" dt="2022-02-28T05:19:21.214" v="51" actId="47"/>
        <pc:sldMkLst>
          <pc:docMk/>
          <pc:sldMk cId="4172111170" sldId="275"/>
        </pc:sldMkLst>
      </pc:sldChg>
      <pc:sldChg chg="del">
        <pc:chgData name="Ranga Rodrigo" userId="a3170934-3a61-42af-add7-eae42539158e" providerId="ADAL" clId="{5E7E9E38-ACD6-4E57-A744-22E3CB75990A}" dt="2022-02-28T05:19:40.387" v="52" actId="47"/>
        <pc:sldMkLst>
          <pc:docMk/>
          <pc:sldMk cId="2447021417" sldId="278"/>
        </pc:sldMkLst>
      </pc:sldChg>
      <pc:sldChg chg="del">
        <pc:chgData name="Ranga Rodrigo" userId="a3170934-3a61-42af-add7-eae42539158e" providerId="ADAL" clId="{5E7E9E38-ACD6-4E57-A744-22E3CB75990A}" dt="2022-02-28T05:21:01.719" v="53" actId="47"/>
        <pc:sldMkLst>
          <pc:docMk/>
          <pc:sldMk cId="4096509307" sldId="282"/>
        </pc:sldMkLst>
      </pc:sldChg>
      <pc:sldChg chg="addSp modSp mod">
        <pc:chgData name="Ranga Rodrigo" userId="a3170934-3a61-42af-add7-eae42539158e" providerId="ADAL" clId="{5E7E9E38-ACD6-4E57-A744-22E3CB75990A}" dt="2022-02-28T05:21:58.946" v="58" actId="1076"/>
        <pc:sldMkLst>
          <pc:docMk/>
          <pc:sldMk cId="2090087075" sldId="283"/>
        </pc:sldMkLst>
        <pc:picChg chg="add mod">
          <ac:chgData name="Ranga Rodrigo" userId="a3170934-3a61-42af-add7-eae42539158e" providerId="ADAL" clId="{5E7E9E38-ACD6-4E57-A744-22E3CB75990A}" dt="2022-02-28T05:21:58.946" v="58" actId="1076"/>
          <ac:picMkLst>
            <pc:docMk/>
            <pc:sldMk cId="2090087075" sldId="283"/>
            <ac:picMk id="5" creationId="{057A6E6B-C76C-4F7D-9C9C-A64D2D31278D}"/>
          </ac:picMkLst>
        </pc:picChg>
        <pc:picChg chg="mod">
          <ac:chgData name="Ranga Rodrigo" userId="a3170934-3a61-42af-add7-eae42539158e" providerId="ADAL" clId="{5E7E9E38-ACD6-4E57-A744-22E3CB75990A}" dt="2022-02-28T05:21:55.694" v="57" actId="1076"/>
          <ac:picMkLst>
            <pc:docMk/>
            <pc:sldMk cId="2090087075" sldId="283"/>
            <ac:picMk id="10242" creationId="{00000000-0000-0000-0000-000000000000}"/>
          </ac:picMkLst>
        </pc:picChg>
        <pc:picChg chg="mod">
          <ac:chgData name="Ranga Rodrigo" userId="a3170934-3a61-42af-add7-eae42539158e" providerId="ADAL" clId="{5E7E9E38-ACD6-4E57-A744-22E3CB75990A}" dt="2022-02-28T05:21:55.694" v="57" actId="1076"/>
          <ac:picMkLst>
            <pc:docMk/>
            <pc:sldMk cId="2090087075" sldId="283"/>
            <ac:picMk id="10243" creationId="{00000000-0000-0000-0000-000000000000}"/>
          </ac:picMkLst>
        </pc:picChg>
      </pc:sldChg>
      <pc:sldChg chg="del">
        <pc:chgData name="Ranga Rodrigo" userId="a3170934-3a61-42af-add7-eae42539158e" providerId="ADAL" clId="{5E7E9E38-ACD6-4E57-A744-22E3CB75990A}" dt="2022-02-28T05:22:15.286" v="59" actId="47"/>
        <pc:sldMkLst>
          <pc:docMk/>
          <pc:sldMk cId="1815137382" sldId="284"/>
        </pc:sldMkLst>
      </pc:sldChg>
      <pc:sldChg chg="del">
        <pc:chgData name="Ranga Rodrigo" userId="a3170934-3a61-42af-add7-eae42539158e" providerId="ADAL" clId="{5E7E9E38-ACD6-4E57-A744-22E3CB75990A}" dt="2022-02-28T05:47:49.207" v="85" actId="2696"/>
        <pc:sldMkLst>
          <pc:docMk/>
          <pc:sldMk cId="3212065281" sldId="286"/>
        </pc:sldMkLst>
      </pc:sldChg>
      <pc:sldChg chg="ord">
        <pc:chgData name="Ranga Rodrigo" userId="a3170934-3a61-42af-add7-eae42539158e" providerId="ADAL" clId="{5E7E9E38-ACD6-4E57-A744-22E3CB75990A}" dt="2022-02-28T05:48:07.252" v="87"/>
        <pc:sldMkLst>
          <pc:docMk/>
          <pc:sldMk cId="2357206911" sldId="287"/>
        </pc:sldMkLst>
      </pc:sldChg>
      <pc:sldChg chg="modSp mod ord">
        <pc:chgData name="Ranga Rodrigo" userId="a3170934-3a61-42af-add7-eae42539158e" providerId="ADAL" clId="{5E7E9E38-ACD6-4E57-A744-22E3CB75990A}" dt="2022-02-28T05:48:22.368" v="89"/>
        <pc:sldMkLst>
          <pc:docMk/>
          <pc:sldMk cId="1267363207" sldId="288"/>
        </pc:sldMkLst>
        <pc:spChg chg="mod">
          <ac:chgData name="Ranga Rodrigo" userId="a3170934-3a61-42af-add7-eae42539158e" providerId="ADAL" clId="{5E7E9E38-ACD6-4E57-A744-22E3CB75990A}" dt="2022-02-28T05:22:44.792" v="73" actId="20577"/>
          <ac:spMkLst>
            <pc:docMk/>
            <pc:sldMk cId="1267363207" sldId="288"/>
            <ac:spMk id="64518" creationId="{00000000-0000-0000-0000-000000000000}"/>
          </ac:spMkLst>
        </pc:spChg>
      </pc:sldChg>
      <pc:sldChg chg="del">
        <pc:chgData name="Ranga Rodrigo" userId="a3170934-3a61-42af-add7-eae42539158e" providerId="ADAL" clId="{5E7E9E38-ACD6-4E57-A744-22E3CB75990A}" dt="2022-02-28T05:49:04.306" v="92" actId="47"/>
        <pc:sldMkLst>
          <pc:docMk/>
          <pc:sldMk cId="86911172" sldId="290"/>
        </pc:sldMkLst>
      </pc:sldChg>
      <pc:sldChg chg="ord">
        <pc:chgData name="Ranga Rodrigo" userId="a3170934-3a61-42af-add7-eae42539158e" providerId="ADAL" clId="{5E7E9E38-ACD6-4E57-A744-22E3CB75990A}" dt="2022-02-28T05:50:00.576" v="96"/>
        <pc:sldMkLst>
          <pc:docMk/>
          <pc:sldMk cId="3519847060" sldId="291"/>
        </pc:sldMkLst>
      </pc:sldChg>
      <pc:sldChg chg="ord">
        <pc:chgData name="Ranga Rodrigo" userId="a3170934-3a61-42af-add7-eae42539158e" providerId="ADAL" clId="{5E7E9E38-ACD6-4E57-A744-22E3CB75990A}" dt="2022-02-28T05:50:02.296" v="98"/>
        <pc:sldMkLst>
          <pc:docMk/>
          <pc:sldMk cId="2142274223" sldId="292"/>
        </pc:sldMkLst>
      </pc:sldChg>
      <pc:sldChg chg="modSp mod">
        <pc:chgData name="Ranga Rodrigo" userId="a3170934-3a61-42af-add7-eae42539158e" providerId="ADAL" clId="{5E7E9E38-ACD6-4E57-A744-22E3CB75990A}" dt="2022-02-28T06:36:09.588" v="205" actId="1076"/>
        <pc:sldMkLst>
          <pc:docMk/>
          <pc:sldMk cId="3373789344" sldId="294"/>
        </pc:sldMkLst>
        <pc:spChg chg="mod">
          <ac:chgData name="Ranga Rodrigo" userId="a3170934-3a61-42af-add7-eae42539158e" providerId="ADAL" clId="{5E7E9E38-ACD6-4E57-A744-22E3CB75990A}" dt="2022-02-28T06:36:09.588" v="205" actId="1076"/>
          <ac:spMkLst>
            <pc:docMk/>
            <pc:sldMk cId="3373789344" sldId="294"/>
            <ac:spMk id="9221" creationId="{00000000-0000-0000-0000-000000000000}"/>
          </ac:spMkLst>
        </pc:spChg>
      </pc:sldChg>
      <pc:sldChg chg="add del">
        <pc:chgData name="Ranga Rodrigo" userId="a3170934-3a61-42af-add7-eae42539158e" providerId="ADAL" clId="{5E7E9E38-ACD6-4E57-A744-22E3CB75990A}" dt="2022-02-28T04:10:43.309" v="22" actId="47"/>
        <pc:sldMkLst>
          <pc:docMk/>
          <pc:sldMk cId="0" sldId="395"/>
        </pc:sldMkLst>
      </pc:sldChg>
      <pc:sldChg chg="add del">
        <pc:chgData name="Ranga Rodrigo" userId="a3170934-3a61-42af-add7-eae42539158e" providerId="ADAL" clId="{5E7E9E38-ACD6-4E57-A744-22E3CB75990A}" dt="2022-02-28T04:09:50.491" v="3" actId="47"/>
        <pc:sldMkLst>
          <pc:docMk/>
          <pc:sldMk cId="0" sldId="396"/>
        </pc:sldMkLst>
      </pc:sldChg>
      <pc:sldChg chg="modSp add mod">
        <pc:chgData name="Ranga Rodrigo" userId="a3170934-3a61-42af-add7-eae42539158e" providerId="ADAL" clId="{5E7E9E38-ACD6-4E57-A744-22E3CB75990A}" dt="2022-02-28T05:32:24.224" v="84" actId="20577"/>
        <pc:sldMkLst>
          <pc:docMk/>
          <pc:sldMk cId="0" sldId="445"/>
        </pc:sldMkLst>
        <pc:spChg chg="mod">
          <ac:chgData name="Ranga Rodrigo" userId="a3170934-3a61-42af-add7-eae42539158e" providerId="ADAL" clId="{5E7E9E38-ACD6-4E57-A744-22E3CB75990A}" dt="2022-02-28T05:32:24.224" v="84" actId="20577"/>
          <ac:spMkLst>
            <pc:docMk/>
            <pc:sldMk cId="0" sldId="445"/>
            <ac:spMk id="62466" creationId="{00000000-0000-0000-0000-000000000000}"/>
          </ac:spMkLst>
        </pc:spChg>
      </pc:sldChg>
      <pc:sldChg chg="modSp add mod">
        <pc:chgData name="Ranga Rodrigo" userId="a3170934-3a61-42af-add7-eae42539158e" providerId="ADAL" clId="{5E7E9E38-ACD6-4E57-A744-22E3CB75990A}" dt="2022-02-28T06:36:44.838" v="209" actId="2711"/>
        <pc:sldMkLst>
          <pc:docMk/>
          <pc:sldMk cId="0" sldId="460"/>
        </pc:sldMkLst>
        <pc:spChg chg="mod">
          <ac:chgData name="Ranga Rodrigo" userId="a3170934-3a61-42af-add7-eae42539158e" providerId="ADAL" clId="{5E7E9E38-ACD6-4E57-A744-22E3CB75990A}" dt="2022-02-28T06:36:44.838" v="209" actId="2711"/>
          <ac:spMkLst>
            <pc:docMk/>
            <pc:sldMk cId="0" sldId="460"/>
            <ac:spMk id="67590" creationId="{00000000-0000-0000-0000-000000000000}"/>
          </ac:spMkLst>
        </pc:spChg>
      </pc:sldChg>
      <pc:sldChg chg="modSp add mod">
        <pc:chgData name="Ranga Rodrigo" userId="a3170934-3a61-42af-add7-eae42539158e" providerId="ADAL" clId="{5E7E9E38-ACD6-4E57-A744-22E3CB75990A}" dt="2022-02-28T06:36:28.431" v="207" actId="14100"/>
        <pc:sldMkLst>
          <pc:docMk/>
          <pc:sldMk cId="0" sldId="462"/>
        </pc:sldMkLst>
        <pc:spChg chg="mod">
          <ac:chgData name="Ranga Rodrigo" userId="a3170934-3a61-42af-add7-eae42539158e" providerId="ADAL" clId="{5E7E9E38-ACD6-4E57-A744-22E3CB75990A}" dt="2022-02-28T06:36:28.431" v="207" actId="14100"/>
          <ac:spMkLst>
            <pc:docMk/>
            <pc:sldMk cId="0" sldId="462"/>
            <ac:spMk id="71683" creationId="{00000000-0000-0000-0000-000000000000}"/>
          </ac:spMkLst>
        </pc:spChg>
      </pc:sldChg>
      <pc:sldChg chg="addSp modSp add">
        <pc:chgData name="Ranga Rodrigo" userId="a3170934-3a61-42af-add7-eae42539158e" providerId="ADAL" clId="{5E7E9E38-ACD6-4E57-A744-22E3CB75990A}" dt="2022-02-28T05:15:02.176" v="44" actId="1076"/>
        <pc:sldMkLst>
          <pc:docMk/>
          <pc:sldMk cId="0" sldId="498"/>
        </pc:sldMkLst>
        <pc:spChg chg="add mod">
          <ac:chgData name="Ranga Rodrigo" userId="a3170934-3a61-42af-add7-eae42539158e" providerId="ADAL" clId="{5E7E9E38-ACD6-4E57-A744-22E3CB75990A}" dt="2022-02-28T05:15:02.176" v="44" actId="1076"/>
          <ac:spMkLst>
            <pc:docMk/>
            <pc:sldMk cId="0" sldId="498"/>
            <ac:spMk id="2" creationId="{21ECE365-6862-4F0D-867D-2A6C2421662E}"/>
          </ac:spMkLst>
        </pc:spChg>
      </pc:sldChg>
      <pc:sldChg chg="add">
        <pc:chgData name="Ranga Rodrigo" userId="a3170934-3a61-42af-add7-eae42539158e" providerId="ADAL" clId="{5E7E9E38-ACD6-4E57-A744-22E3CB75990A}" dt="2022-02-28T04:09:48.243" v="2"/>
        <pc:sldMkLst>
          <pc:docMk/>
          <pc:sldMk cId="4050443634" sldId="529"/>
        </pc:sldMkLst>
      </pc:sldChg>
      <pc:sldChg chg="add del">
        <pc:chgData name="Ranga Rodrigo" userId="a3170934-3a61-42af-add7-eae42539158e" providerId="ADAL" clId="{5E7E9E38-ACD6-4E57-A744-22E3CB75990A}" dt="2022-02-28T05:18:58.785" v="49" actId="47"/>
        <pc:sldMkLst>
          <pc:docMk/>
          <pc:sldMk cId="0" sldId="530"/>
        </pc:sldMkLst>
      </pc:sldChg>
      <pc:sldChg chg="modSp add mod">
        <pc:chgData name="Ranga Rodrigo" userId="a3170934-3a61-42af-add7-eae42539158e" providerId="ADAL" clId="{5E7E9E38-ACD6-4E57-A744-22E3CB75990A}" dt="2022-02-28T06:31:02.028" v="199" actId="20577"/>
        <pc:sldMkLst>
          <pc:docMk/>
          <pc:sldMk cId="3819224690" sldId="531"/>
        </pc:sldMkLst>
        <pc:spChg chg="mod">
          <ac:chgData name="Ranga Rodrigo" userId="a3170934-3a61-42af-add7-eae42539158e" providerId="ADAL" clId="{5E7E9E38-ACD6-4E57-A744-22E3CB75990A}" dt="2022-02-28T06:31:02.028" v="199" actId="20577"/>
          <ac:spMkLst>
            <pc:docMk/>
            <pc:sldMk cId="3819224690" sldId="531"/>
            <ac:spMk id="2" creationId="{F8D4656B-4291-5643-A17F-A39422C5D33F}"/>
          </ac:spMkLst>
        </pc:spChg>
      </pc:sldChg>
      <pc:sldChg chg="addSp modSp add mod">
        <pc:chgData name="Ranga Rodrigo" userId="a3170934-3a61-42af-add7-eae42539158e" providerId="ADAL" clId="{5E7E9E38-ACD6-4E57-A744-22E3CB75990A}" dt="2022-02-28T06:35:59.694" v="204" actId="20577"/>
        <pc:sldMkLst>
          <pc:docMk/>
          <pc:sldMk cId="159310264" sldId="532"/>
        </pc:sldMkLst>
        <pc:spChg chg="mod">
          <ac:chgData name="Ranga Rodrigo" userId="a3170934-3a61-42af-add7-eae42539158e" providerId="ADAL" clId="{5E7E9E38-ACD6-4E57-A744-22E3CB75990A}" dt="2022-02-28T06:31:09.467" v="200"/>
          <ac:spMkLst>
            <pc:docMk/>
            <pc:sldMk cId="159310264" sldId="532"/>
            <ac:spMk id="2" creationId="{F8D4656B-4291-5643-A17F-A39422C5D33F}"/>
          </ac:spMkLst>
        </pc:spChg>
        <pc:spChg chg="add mod">
          <ac:chgData name="Ranga Rodrigo" userId="a3170934-3a61-42af-add7-eae42539158e" providerId="ADAL" clId="{5E7E9E38-ACD6-4E57-A744-22E3CB75990A}" dt="2022-02-28T06:35:59.694" v="204" actId="20577"/>
          <ac:spMkLst>
            <pc:docMk/>
            <pc:sldMk cId="159310264" sldId="532"/>
            <ac:spMk id="7" creationId="{507DF504-BB6E-4012-AF53-093C36DA7AF5}"/>
          </ac:spMkLst>
        </pc:spChg>
      </pc:sldChg>
      <pc:sldChg chg="modSp add mod">
        <pc:chgData name="Ranga Rodrigo" userId="a3170934-3a61-42af-add7-eae42539158e" providerId="ADAL" clId="{5E7E9E38-ACD6-4E57-A744-22E3CB75990A}" dt="2022-02-28T05:23:33.086" v="81" actId="20577"/>
        <pc:sldMkLst>
          <pc:docMk/>
          <pc:sldMk cId="2110162858" sldId="533"/>
        </pc:sldMkLst>
        <pc:spChg chg="mod">
          <ac:chgData name="Ranga Rodrigo" userId="a3170934-3a61-42af-add7-eae42539158e" providerId="ADAL" clId="{5E7E9E38-ACD6-4E57-A744-22E3CB75990A}" dt="2022-02-28T05:23:33.086" v="81" actId="20577"/>
          <ac:spMkLst>
            <pc:docMk/>
            <pc:sldMk cId="2110162858" sldId="533"/>
            <ac:spMk id="2" creationId="{5E266C3F-BC93-1149-82D1-4AC110696C37}"/>
          </ac:spMkLst>
        </pc:spChg>
      </pc:sldChg>
      <pc:sldChg chg="addSp modSp add">
        <pc:chgData name="Ranga Rodrigo" userId="a3170934-3a61-42af-add7-eae42539158e" providerId="ADAL" clId="{5E7E9E38-ACD6-4E57-A744-22E3CB75990A}" dt="2022-02-28T05:19:14.274" v="50"/>
        <pc:sldMkLst>
          <pc:docMk/>
          <pc:sldMk cId="3094584679" sldId="540"/>
        </pc:sldMkLst>
        <pc:spChg chg="add mod">
          <ac:chgData name="Ranga Rodrigo" userId="a3170934-3a61-42af-add7-eae42539158e" providerId="ADAL" clId="{5E7E9E38-ACD6-4E57-A744-22E3CB75990A}" dt="2022-02-28T05:19:14.274" v="50"/>
          <ac:spMkLst>
            <pc:docMk/>
            <pc:sldMk cId="3094584679" sldId="540"/>
            <ac:spMk id="9" creationId="{F7016326-4111-4176-BBAF-19405D064E2A}"/>
          </ac:spMkLst>
        </pc:spChg>
      </pc:sldChg>
      <pc:sldChg chg="add">
        <pc:chgData name="Ranga Rodrigo" userId="a3170934-3a61-42af-add7-eae42539158e" providerId="ADAL" clId="{5E7E9E38-ACD6-4E57-A744-22E3CB75990A}" dt="2022-02-28T05:21:11.386" v="54"/>
        <pc:sldMkLst>
          <pc:docMk/>
          <pc:sldMk cId="1080818633" sldId="542"/>
        </pc:sldMkLst>
      </pc:sldChg>
      <pc:sldChg chg="add">
        <pc:chgData name="Ranga Rodrigo" userId="a3170934-3a61-42af-add7-eae42539158e" providerId="ADAL" clId="{5E7E9E38-ACD6-4E57-A744-22E3CB75990A}" dt="2022-02-28T05:48:37.582" v="90"/>
        <pc:sldMkLst>
          <pc:docMk/>
          <pc:sldMk cId="3165088617" sldId="543"/>
        </pc:sldMkLst>
      </pc:sldChg>
      <pc:sldChg chg="modSp add mod">
        <pc:chgData name="Ranga Rodrigo" userId="a3170934-3a61-42af-add7-eae42539158e" providerId="ADAL" clId="{5E7E9E38-ACD6-4E57-A744-22E3CB75990A}" dt="2022-02-28T06:36:39.940" v="208" actId="2711"/>
        <pc:sldMkLst>
          <pc:docMk/>
          <pc:sldMk cId="3930954228" sldId="545"/>
        </pc:sldMkLst>
        <pc:spChg chg="mod">
          <ac:chgData name="Ranga Rodrigo" userId="a3170934-3a61-42af-add7-eae42539158e" providerId="ADAL" clId="{5E7E9E38-ACD6-4E57-A744-22E3CB75990A}" dt="2022-02-28T06:36:39.940" v="208" actId="2711"/>
          <ac:spMkLst>
            <pc:docMk/>
            <pc:sldMk cId="3930954228" sldId="545"/>
            <ac:spMk id="67590" creationId="{00000000-0000-0000-0000-000000000000}"/>
          </ac:spMkLst>
        </pc:spChg>
      </pc:sldChg>
    </pc:docChg>
  </pc:docChgLst>
  <pc:docChgLst>
    <pc:chgData name="Ranga Rodrigo" userId="a3170934-3a61-42af-add7-eae42539158e" providerId="ADAL" clId="{98FDF939-D0A8-45FC-AAA7-E045C7C1959F}"/>
    <pc:docChg chg="modSld">
      <pc:chgData name="Ranga Rodrigo" userId="a3170934-3a61-42af-add7-eae42539158e" providerId="ADAL" clId="{98FDF939-D0A8-45FC-AAA7-E045C7C1959F}" dt="2018-07-15T06:41:20.370" v="0"/>
      <pc:docMkLst>
        <pc:docMk/>
      </pc:docMkLst>
      <pc:sldChg chg="addSp">
        <pc:chgData name="Ranga Rodrigo" userId="a3170934-3a61-42af-add7-eae42539158e" providerId="ADAL" clId="{98FDF939-D0A8-45FC-AAA7-E045C7C1959F}" dt="2018-07-15T06:41:20.370" v="0"/>
        <pc:sldMkLst>
          <pc:docMk/>
          <pc:sldMk cId="1754045593" sldId="786"/>
        </pc:sldMkLst>
        <pc:inkChg chg="add">
          <ac:chgData name="Ranga Rodrigo" userId="a3170934-3a61-42af-add7-eae42539158e" providerId="ADAL" clId="{98FDF939-D0A8-45FC-AAA7-E045C7C1959F}" dt="2018-07-15T06:41:20.370" v="0"/>
          <ac:inkMkLst>
            <pc:docMk/>
            <pc:sldMk cId="1754045593" sldId="786"/>
            <ac:inkMk id="6" creationId="{36E79A2F-DB75-4C06-B222-16F1A3C57F69}"/>
          </ac:inkMkLst>
        </pc:inkChg>
      </pc:sldChg>
      <pc:sldChg chg="addSp">
        <pc:chgData name="Ranga Rodrigo" userId="a3170934-3a61-42af-add7-eae42539158e" providerId="ADAL" clId="{98FDF939-D0A8-45FC-AAA7-E045C7C1959F}" dt="2018-07-15T06:41:20.370" v="0"/>
        <pc:sldMkLst>
          <pc:docMk/>
          <pc:sldMk cId="3166779657" sldId="787"/>
        </pc:sldMkLst>
        <pc:inkChg chg="add">
          <ac:chgData name="Ranga Rodrigo" userId="a3170934-3a61-42af-add7-eae42539158e" providerId="ADAL" clId="{98FDF939-D0A8-45FC-AAA7-E045C7C1959F}" dt="2018-07-15T06:41:20.370" v="0"/>
          <ac:inkMkLst>
            <pc:docMk/>
            <pc:sldMk cId="3166779657" sldId="787"/>
            <ac:inkMk id="4" creationId="{D0520434-0829-4736-B2B0-206E52F8FF89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205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3205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0560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70560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9E3D7F6A-058C-41AB-B4DD-95ECE6254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51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0113FC98-EEA6-4C36-8FF3-5659E87DB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962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989DEA-4477-48DF-A924-0A59BBEE618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7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12C1E0-7576-4E35-A5E2-B310FBEE18C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This is the relation between the focal length (f), the distance of the object from the camera (D), and the distance at which the object will be in focus (D’)</a:t>
            </a:r>
          </a:p>
        </p:txBody>
      </p:sp>
    </p:spTree>
    <p:extLst>
      <p:ext uri="{BB962C8B-B14F-4D97-AF65-F5344CB8AC3E}">
        <p14:creationId xmlns:p14="http://schemas.microsoft.com/office/powerpoint/2010/main" val="2250839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2C9377-0D52-4593-88BD-058C6517228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4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AFE0B0-FDC5-4F7F-BA02-200ED9D384C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46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454F10-7EF1-47C3-86C2-06138964BC2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9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8F0977-8A46-49F3-9FEB-E2119D928CF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And the set of all such points forms a plane parallel to the image (plane of focus).</a:t>
            </a:r>
          </a:p>
          <a:p>
            <a:pPr eaLnBrk="1" hangingPunct="1"/>
            <a:r>
              <a:rPr lang="en-US" dirty="0"/>
              <a:t>Uses</a:t>
            </a:r>
            <a:r>
              <a:rPr lang="en-US" baseline="0" dirty="0"/>
              <a:t> of the formula: given focal length and depth in scene that you want to be in focus, it tells you where to put the image plane. Given f and distance of image plane from camera center, it tells you which depth in the scene will be in focus.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59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3F9881-F412-43E6-9B8A-7BE3B7C358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Depth of field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is the distance between the nearest and farthest objects in a scene that appear acceptably sharp in an image (Wikipedia)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12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C49435-8596-432D-9C74-87BB22660D3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29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9F470F-132B-485D-9E0F-663F9F0487D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76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02367-BBBF-4867-8E6C-F5D90DC8B1E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02367-BBBF-4867-8E6C-F5D90DC8B1E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1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15A9E-C495-4873-AB2B-2B168732F8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15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DD227C-A073-438F-B5C9-9FE5360CC67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The</a:t>
            </a:r>
            <a:r>
              <a:rPr lang="en-US" baseline="0" dirty="0"/>
              <a:t> field of view is the angular extent of the world that is observed by the camera.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45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C538C6-2316-413B-8208-674D7216C85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3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CB4EF4-6601-4D78-B1BA-C9CA51AF1B1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89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E5FBBC-783A-4C75-B83C-DB51AA0586C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2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897F43-C227-46A7-97C7-9197347EC61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23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EBF7D0-A0D3-48CE-9FFE-400C1562011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8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B3122D-72F9-4727-BAB7-AD9B539DB0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89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989DEA-4477-48DF-A924-0A59BBEE61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5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7B1C16-4B3A-4097-93DB-C3E80EA39E9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1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EF9741-B6B4-48BE-8266-DA238E5A6C5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91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6D0049-F9ED-402E-B4E8-CF9EDCDDBBB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904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EB05EF-1323-4F0F-B1A9-D24AF8C2CF5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6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F0EEEE-B066-4A96-9A31-C76B62A1771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5E6E01-E90D-4466-98CA-B0F5986118D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9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989DEA-4477-48DF-A924-0A59BBEE618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45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885ADF-2EB9-4C16-8729-6295311ED7A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9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BDF33B-734B-4C69-A7AC-BA746C16F10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BDF33B-734B-4C69-A7AC-BA746C16F10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05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A7402-17C0-4847-9894-FED139F874F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20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BB59EB-1BBA-4DCC-9D16-047A230BAC6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485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405CA2-39FD-4302-829A-FDB5F37D021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80E15A-A193-47EE-864D-7A71E984FD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1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405CA2-39FD-4302-829A-FDB5F37D021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27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5D437-FD57-47B9-89FC-391269884102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06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E89CA8-B82F-41B6-8C52-46E14CAA929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From the website: “Russell Kirsch was a computer pioneer at the National Institute of Standards and Technology in the USA when he developed the system by which a camera could be fed into a computer. The photo is of Kirsch’s three month old son Walden and it measured a mere 176×176 pixels. Baby Walden now works in communications for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Intel.”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07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CIPA: Camera &amp; Imaging Products Association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FCA09C-389F-4645-898A-760E4CAD6C0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70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CIPA: Camera &amp; Imaging Products Association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FCA09C-389F-4645-898A-760E4CAD6C0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91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FD9169-2BA4-4FB9-893B-EA06C19BE3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17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46BF8C-7078-42C7-B3C3-0D37DCAEA5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85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46BF8C-7078-42C7-B3C3-0D37DCAEA5A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12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972A4B-B53E-49E1-BFA5-23256454545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44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B4E41-B27E-466F-A0FC-1DB16FE7B32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05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0C029-826F-4844-801E-9011426C9D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A27D6-9C56-4795-AE38-9C8FA71BD0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74C2D-402D-41AA-AC9D-D2332D7846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D6DE82-3597-46D7-BFCC-AECC7C7B36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685800"/>
            <a:ext cx="5410200" cy="5486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096000" y="685800"/>
            <a:ext cx="5486400" cy="5486400"/>
          </a:xfrm>
        </p:spPr>
        <p:txBody>
          <a:bodyPr/>
          <a:lstStyle>
            <a:lvl1pPr>
              <a:defRPr sz="20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50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57055-30C0-4054-9F71-7D5643F4D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E6E58-7D30-46F2-8E2A-2C4C73AB61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14400"/>
            <a:ext cx="5410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914400"/>
            <a:ext cx="5486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D4CF7-EA2F-4F90-99D7-1EE5866BDF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5A22B-DC4F-4B2C-819E-44321E4704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8FB298-AE05-4789-B7DC-7A3453F8B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3DB47-FB32-473F-B836-2B92012D60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5D29E-A6DB-4B55-99DA-EFAFCA8130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2BEC1-82D2-40A0-B3C3-CA50C7679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76200"/>
            <a:ext cx="11049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914400"/>
            <a:ext cx="11049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248400"/>
            <a:ext cx="2708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23659" y="6248400"/>
            <a:ext cx="411629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69418" y="6248400"/>
            <a:ext cx="2708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B0A55D36-E232-461E-97B3-E089DEB403C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cambridgeincolour.com/tutorials/depth-of-field.htm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epth_of_field_illustration.sv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eld_of_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eld_of_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olly_zo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iv41W6iyyGs" TargetMode="External"/><Relationship Id="rId5" Type="http://schemas.openxmlformats.org/officeDocument/2006/relationships/hyperlink" Target="http://www.youtube.com/watch?v=H4Utlw0XiHU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yheder.tv2.dk/samfund/2020-04-26-hvor-taet-er-folk-paa-hinanden-disse-billeder-er-taget-samtidig-men-viser-to" TargetMode="Externa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wmf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howstuffworks.com/digital-camera.ht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en.wikipedia.org/wiki/Bayer_filter" TargetMode="Externa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hyperlink" Target="https://en.wikipedia.org/wiki/Bayer_filter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et.com/tech/mobile/samsung-s21-ultra-pixel-binning-adapts-photos-for-detail-or-the-dark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bevec.org/Pinhole/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://www.debevec.org/Pinhole/35mm-pinhole-camera.jp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://www.dpreview.com/learn/?/key=noise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preview.com/learn/?/Glossary/Optical/chromatic_aberration_01.htm" TargetMode="External"/><Relationship Id="rId5" Type="http://schemas.openxmlformats.org/officeDocument/2006/relationships/hyperlink" Target="http://www.dpreview.com/learn/?/key=blooming" TargetMode="External"/><Relationship Id="rId4" Type="http://schemas.openxmlformats.org/officeDocument/2006/relationships/hyperlink" Target="http://www.dpreview.com/learn/?/key=sharpening" TargetMode="External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oleObject" Target="../embeddings/oleObject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stverse.com/history/top-10-incredible-early-firsts-in-photography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preview.com/news/9398648371/2016-cipa-data-shows-compact-digital-camera-sales-lower-than-ever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preview.com/news/9398648371/2016-cipa-data-shows-compact-digital-camera-sales-lower-than-ever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ecs.yorku.ca/~mbrown/ICCV19_Tutorial_MSBrown.pdf" TargetMode="External"/><Relationship Id="rId4" Type="http://schemas.openxmlformats.org/officeDocument/2006/relationships/image" Target="../media/image6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CAMERAS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are from Svetlana </a:t>
            </a:r>
            <a:r>
              <a:rPr lang="en-US" dirty="0" err="1"/>
              <a:t>Lazebnik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09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Lens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648200"/>
            <a:ext cx="7772400" cy="1524000"/>
          </a:xfrm>
        </p:spPr>
        <p:txBody>
          <a:bodyPr/>
          <a:lstStyle/>
          <a:p>
            <a:r>
              <a:rPr lang="en-US"/>
              <a:t>A lens focuses light onto the film</a:t>
            </a:r>
          </a:p>
          <a:p>
            <a:pPr lvl="1"/>
            <a:r>
              <a:rPr lang="en-US"/>
              <a:t>There is a specific distance at which objects are “in focus”</a:t>
            </a:r>
          </a:p>
          <a:p>
            <a:pPr lvl="2"/>
            <a:r>
              <a:rPr lang="en-US"/>
              <a:t>other points project to a “circle of confusion” in the image</a:t>
            </a:r>
          </a:p>
        </p:txBody>
      </p:sp>
      <p:pic>
        <p:nvPicPr>
          <p:cNvPr id="37892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8188" y="1752601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3840164" y="2303463"/>
            <a:ext cx="4702175" cy="16430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3795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4113213" y="2879725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840164" y="2303464"/>
            <a:ext cx="2332037" cy="211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6172200" y="2514601"/>
            <a:ext cx="2370138" cy="1431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7898" name="Group 10"/>
          <p:cNvGrpSpPr>
            <a:grpSpLocks/>
          </p:cNvGrpSpPr>
          <p:nvPr/>
        </p:nvGrpSpPr>
        <p:grpSpPr bwMode="auto">
          <a:xfrm>
            <a:off x="3840164" y="2303463"/>
            <a:ext cx="4702175" cy="1643062"/>
            <a:chOff x="1459" y="1451"/>
            <a:chExt cx="2962" cy="1035"/>
          </a:xfrm>
        </p:grpSpPr>
        <p:grpSp>
          <p:nvGrpSpPr>
            <p:cNvPr id="37915" name="Group 11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37919" name="Line 12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2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0" name="Line 13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16" name="Group 14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37917" name="Line 15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36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8" name="Line 16"/>
              <p:cNvSpPr>
                <a:spLocks noChangeShapeType="1"/>
              </p:cNvSpPr>
              <p:nvPr/>
            </p:nvSpPr>
            <p:spPr bwMode="auto">
              <a:xfrm>
                <a:off x="2924" y="1814"/>
                <a:ext cx="1497" cy="67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4144963" y="2676526"/>
            <a:ext cx="4419600" cy="752475"/>
            <a:chOff x="1651" y="1686"/>
            <a:chExt cx="2784" cy="474"/>
          </a:xfrm>
        </p:grpSpPr>
        <p:sp>
          <p:nvSpPr>
            <p:cNvPr id="37907" name="Line 18"/>
            <p:cNvSpPr>
              <a:spLocks noChangeShapeType="1"/>
            </p:cNvSpPr>
            <p:nvPr/>
          </p:nvSpPr>
          <p:spPr bwMode="auto">
            <a:xfrm>
              <a:off x="1651" y="1835"/>
              <a:ext cx="2784" cy="28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08" name="Group 19"/>
            <p:cNvGrpSpPr>
              <a:grpSpLocks/>
            </p:cNvGrpSpPr>
            <p:nvPr/>
          </p:nvGrpSpPr>
          <p:grpSpPr bwMode="auto">
            <a:xfrm>
              <a:off x="1651" y="1686"/>
              <a:ext cx="2778" cy="474"/>
              <a:chOff x="1651" y="1686"/>
              <a:chExt cx="2778" cy="474"/>
            </a:xfrm>
          </p:grpSpPr>
          <p:sp>
            <p:nvSpPr>
              <p:cNvPr id="37909" name="Line 20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0" name="Line 21"/>
              <p:cNvSpPr>
                <a:spLocks noChangeShapeType="1"/>
              </p:cNvSpPr>
              <p:nvPr/>
            </p:nvSpPr>
            <p:spPr bwMode="auto">
              <a:xfrm>
                <a:off x="2924" y="2123"/>
                <a:ext cx="1505" cy="37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1" name="Line 22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2" name="Line 23"/>
              <p:cNvSpPr>
                <a:spLocks noChangeShapeType="1"/>
              </p:cNvSpPr>
              <p:nvPr/>
            </p:nvSpPr>
            <p:spPr bwMode="auto">
              <a:xfrm>
                <a:off x="2924" y="1835"/>
                <a:ext cx="1497" cy="265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3" name="Line 24"/>
              <p:cNvSpPr>
                <a:spLocks noChangeShapeType="1"/>
              </p:cNvSpPr>
              <p:nvPr/>
            </p:nvSpPr>
            <p:spPr bwMode="auto">
              <a:xfrm flipV="1">
                <a:off x="1651" y="1686"/>
                <a:ext cx="1273" cy="149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4" name="Line 25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392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00" name="Oval 26"/>
          <p:cNvSpPr>
            <a:spLocks noChangeArrowheads="1"/>
          </p:cNvSpPr>
          <p:nvPr/>
        </p:nvSpPr>
        <p:spPr bwMode="auto">
          <a:xfrm>
            <a:off x="6132513" y="306705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8610600" y="3321050"/>
            <a:ext cx="1638300" cy="641350"/>
            <a:chOff x="4464" y="2092"/>
            <a:chExt cx="1032" cy="404"/>
          </a:xfrm>
        </p:grpSpPr>
        <p:sp>
          <p:nvSpPr>
            <p:cNvPr id="37905" name="Text Box 28"/>
            <p:cNvSpPr txBox="1">
              <a:spLocks noChangeArrowheads="1"/>
            </p:cNvSpPr>
            <p:nvPr/>
          </p:nvSpPr>
          <p:spPr bwMode="auto">
            <a:xfrm>
              <a:off x="4716" y="2092"/>
              <a:ext cx="78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“circle of </a:t>
              </a:r>
            </a:p>
            <a:p>
              <a:pPr algn="ctr"/>
              <a:r>
                <a:rPr lang="en-US" sz="1800"/>
                <a:t>confusion”</a:t>
              </a:r>
            </a:p>
          </p:txBody>
        </p:sp>
        <p:sp>
          <p:nvSpPr>
            <p:cNvPr id="37906" name="Line 29"/>
            <p:cNvSpPr>
              <a:spLocks noChangeShapeType="1"/>
            </p:cNvSpPr>
            <p:nvPr/>
          </p:nvSpPr>
          <p:spPr bwMode="auto">
            <a:xfrm flipH="1" flipV="1">
              <a:off x="4464" y="2160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02" name="Text Box 30"/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sp>
        <p:nvSpPr>
          <p:cNvPr id="37903" name="Line 31"/>
          <p:cNvSpPr>
            <a:spLocks noChangeShapeType="1"/>
          </p:cNvSpPr>
          <p:nvPr/>
        </p:nvSpPr>
        <p:spPr bwMode="auto">
          <a:xfrm flipV="1">
            <a:off x="3810000" y="2286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04" name="Line 32"/>
          <p:cNvSpPr>
            <a:spLocks noChangeShapeType="1"/>
          </p:cNvSpPr>
          <p:nvPr/>
        </p:nvSpPr>
        <p:spPr bwMode="auto">
          <a:xfrm>
            <a:off x="6172200" y="2286000"/>
            <a:ext cx="2362200" cy="1676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4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Thin Lens Formula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the relation between the focal length (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),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distance of the object from the optical center 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),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the distance at which the object will be in focus 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′)?</a:t>
            </a:r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6581775" y="4101925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 flipH="1" flipV="1">
            <a:off x="2489201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H="1">
            <a:off x="2489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6581775" y="3199431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3806826" y="4171774"/>
            <a:ext cx="207963" cy="597253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2905125" y="4101925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 flipH="1">
            <a:off x="2489201" y="3498851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 flipH="1" flipV="1">
            <a:off x="3876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>
            <a:off x="2489200" y="3081339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5" name="Line 13"/>
          <p:cNvSpPr>
            <a:spLocks noChangeShapeType="1"/>
          </p:cNvSpPr>
          <p:nvPr/>
        </p:nvSpPr>
        <p:spPr bwMode="auto">
          <a:xfrm>
            <a:off x="6651625" y="3081339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3048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38927" name="Line 15"/>
          <p:cNvSpPr>
            <a:spLocks noChangeShapeType="1"/>
          </p:cNvSpPr>
          <p:nvPr/>
        </p:nvSpPr>
        <p:spPr bwMode="auto">
          <a:xfrm flipH="1">
            <a:off x="4038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4876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38929" name="Line 17"/>
          <p:cNvSpPr>
            <a:spLocks noChangeShapeType="1"/>
          </p:cNvSpPr>
          <p:nvPr/>
        </p:nvSpPr>
        <p:spPr bwMode="auto">
          <a:xfrm flipH="1">
            <a:off x="2514601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0" name="Text Box 18"/>
          <p:cNvSpPr txBox="1">
            <a:spLocks noChangeArrowheads="1"/>
          </p:cNvSpPr>
          <p:nvPr/>
        </p:nvSpPr>
        <p:spPr bwMode="auto">
          <a:xfrm>
            <a:off x="2743200" y="2286001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 dirty="0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en-US" sz="36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b="1" i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38931" name="Line 19"/>
          <p:cNvSpPr>
            <a:spLocks noChangeShapeType="1"/>
          </p:cNvSpPr>
          <p:nvPr/>
        </p:nvSpPr>
        <p:spPr bwMode="auto">
          <a:xfrm flipH="1">
            <a:off x="2819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2" name="Text Box 20"/>
          <p:cNvSpPr txBox="1">
            <a:spLocks noChangeArrowheads="1"/>
          </p:cNvSpPr>
          <p:nvPr/>
        </p:nvSpPr>
        <p:spPr bwMode="auto">
          <a:xfrm>
            <a:off x="8855076" y="6462714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/>
              <a:t>Slide by </a:t>
            </a:r>
            <a:r>
              <a:rPr lang="en-US" sz="1200" dirty="0" err="1"/>
              <a:t>Frédo</a:t>
            </a:r>
            <a:r>
              <a:rPr lang="en-US" sz="1200" dirty="0"/>
              <a:t> Durand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1" y="601980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84530" y="5943601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image plane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87206" y="601533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lens</a:t>
            </a:r>
          </a:p>
        </p:txBody>
      </p:sp>
    </p:spTree>
    <p:extLst>
      <p:ext uri="{BB962C8B-B14F-4D97-AF65-F5344CB8AC3E}">
        <p14:creationId xmlns:p14="http://schemas.microsoft.com/office/powerpoint/2010/main" val="269400124"/>
      </p:ext>
    </p:extLst>
  </p:cSld>
  <p:clrMapOvr>
    <a:masterClrMapping/>
  </p:clrMapOvr>
  <p:transition advTm="285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Thin Lens Formula</a:t>
            </a:r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6581775" y="4101925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H="1" flipV="1">
            <a:off x="2489201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 flipH="1">
            <a:off x="2489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6581775" y="3199431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3806826" y="4171774"/>
            <a:ext cx="207963" cy="597253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2905125" y="4101925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 flipH="1">
            <a:off x="2489201" y="3498851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 flipH="1" flipV="1">
            <a:off x="3876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2489200" y="3081339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>
            <a:off x="6651625" y="3081339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50" name="Text Box 14"/>
          <p:cNvSpPr txBox="1">
            <a:spLocks noChangeArrowheads="1"/>
          </p:cNvSpPr>
          <p:nvPr/>
        </p:nvSpPr>
        <p:spPr bwMode="auto">
          <a:xfrm>
            <a:off x="3048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39951" name="Line 15"/>
          <p:cNvSpPr>
            <a:spLocks noChangeShapeType="1"/>
          </p:cNvSpPr>
          <p:nvPr/>
        </p:nvSpPr>
        <p:spPr bwMode="auto">
          <a:xfrm flipH="1">
            <a:off x="4038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2" name="Text Box 16"/>
          <p:cNvSpPr txBox="1">
            <a:spLocks noChangeArrowheads="1"/>
          </p:cNvSpPr>
          <p:nvPr/>
        </p:nvSpPr>
        <p:spPr bwMode="auto">
          <a:xfrm>
            <a:off x="4876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39953" name="Line 17"/>
          <p:cNvSpPr>
            <a:spLocks noChangeShapeType="1"/>
          </p:cNvSpPr>
          <p:nvPr/>
        </p:nvSpPr>
        <p:spPr bwMode="auto">
          <a:xfrm flipH="1">
            <a:off x="2514601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4" name="Text Box 18"/>
          <p:cNvSpPr txBox="1">
            <a:spLocks noChangeArrowheads="1"/>
          </p:cNvSpPr>
          <p:nvPr/>
        </p:nvSpPr>
        <p:spPr bwMode="auto">
          <a:xfrm>
            <a:off x="2743200" y="2286001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 dirty="0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en-US" sz="36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b="1" i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39955" name="Line 19"/>
          <p:cNvSpPr>
            <a:spLocks noChangeShapeType="1"/>
          </p:cNvSpPr>
          <p:nvPr/>
        </p:nvSpPr>
        <p:spPr bwMode="auto">
          <a:xfrm flipH="1">
            <a:off x="2819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1965326" y="1108075"/>
            <a:ext cx="3802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8855076" y="6462714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/>
              <a:t>Slide by </a:t>
            </a:r>
            <a:r>
              <a:rPr lang="en-US" sz="1200" dirty="0" err="1"/>
              <a:t>Frédo</a:t>
            </a:r>
            <a:r>
              <a:rPr lang="en-US" sz="1200" dirty="0"/>
              <a:t> Durand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2201" y="601980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84530" y="5943601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image plane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87206" y="601533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lens</a:t>
            </a:r>
          </a:p>
        </p:txBody>
      </p:sp>
    </p:spTree>
    <p:extLst>
      <p:ext uri="{BB962C8B-B14F-4D97-AF65-F5344CB8AC3E}">
        <p14:creationId xmlns:p14="http://schemas.microsoft.com/office/powerpoint/2010/main" val="4062815927"/>
      </p:ext>
    </p:extLst>
  </p:cSld>
  <p:clrMapOvr>
    <a:masterClrMapping/>
  </p:clrMapOvr>
  <p:transition advTm="285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Thin Lens Formula</a:t>
            </a:r>
          </a:p>
        </p:txBody>
      </p:sp>
      <p:sp>
        <p:nvSpPr>
          <p:cNvPr id="40964" name="Line 5"/>
          <p:cNvSpPr>
            <a:spLocks noChangeShapeType="1"/>
          </p:cNvSpPr>
          <p:nvPr/>
        </p:nvSpPr>
        <p:spPr bwMode="auto">
          <a:xfrm flipH="1" flipV="1">
            <a:off x="2489201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5" name="Line 6"/>
          <p:cNvSpPr>
            <a:spLocks noChangeShapeType="1"/>
          </p:cNvSpPr>
          <p:nvPr/>
        </p:nvSpPr>
        <p:spPr bwMode="auto">
          <a:xfrm flipH="1">
            <a:off x="2489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6" name="Oval 8"/>
          <p:cNvSpPr>
            <a:spLocks noChangeArrowheads="1"/>
          </p:cNvSpPr>
          <p:nvPr/>
        </p:nvSpPr>
        <p:spPr bwMode="auto">
          <a:xfrm>
            <a:off x="3806826" y="4171774"/>
            <a:ext cx="207963" cy="597253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0967" name="Line 10"/>
          <p:cNvSpPr>
            <a:spLocks noChangeShapeType="1"/>
          </p:cNvSpPr>
          <p:nvPr/>
        </p:nvSpPr>
        <p:spPr bwMode="auto">
          <a:xfrm flipH="1">
            <a:off x="2489201" y="3498851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8" name="Line 11"/>
          <p:cNvSpPr>
            <a:spLocks noChangeShapeType="1"/>
          </p:cNvSpPr>
          <p:nvPr/>
        </p:nvSpPr>
        <p:spPr bwMode="auto">
          <a:xfrm flipH="1" flipV="1">
            <a:off x="3876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9" name="Line 12"/>
          <p:cNvSpPr>
            <a:spLocks noChangeShapeType="1"/>
          </p:cNvSpPr>
          <p:nvPr/>
        </p:nvSpPr>
        <p:spPr bwMode="auto">
          <a:xfrm>
            <a:off x="2489200" y="3081339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0" name="Line 13"/>
          <p:cNvSpPr>
            <a:spLocks noChangeShapeType="1"/>
          </p:cNvSpPr>
          <p:nvPr/>
        </p:nvSpPr>
        <p:spPr bwMode="auto">
          <a:xfrm>
            <a:off x="6651625" y="3081339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1" name="Text Box 14"/>
          <p:cNvSpPr txBox="1">
            <a:spLocks noChangeArrowheads="1"/>
          </p:cNvSpPr>
          <p:nvPr/>
        </p:nvSpPr>
        <p:spPr bwMode="auto">
          <a:xfrm>
            <a:off x="3048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0972" name="Line 15"/>
          <p:cNvSpPr>
            <a:spLocks noChangeShapeType="1"/>
          </p:cNvSpPr>
          <p:nvPr/>
        </p:nvSpPr>
        <p:spPr bwMode="auto">
          <a:xfrm flipH="1">
            <a:off x="4038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3" name="Text Box 16"/>
          <p:cNvSpPr txBox="1">
            <a:spLocks noChangeArrowheads="1"/>
          </p:cNvSpPr>
          <p:nvPr/>
        </p:nvSpPr>
        <p:spPr bwMode="auto">
          <a:xfrm>
            <a:off x="4876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0974" name="Line 17"/>
          <p:cNvSpPr>
            <a:spLocks noChangeShapeType="1"/>
          </p:cNvSpPr>
          <p:nvPr/>
        </p:nvSpPr>
        <p:spPr bwMode="auto">
          <a:xfrm flipH="1">
            <a:off x="2514601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5" name="Text Box 18"/>
          <p:cNvSpPr txBox="1">
            <a:spLocks noChangeArrowheads="1"/>
          </p:cNvSpPr>
          <p:nvPr/>
        </p:nvSpPr>
        <p:spPr bwMode="auto">
          <a:xfrm>
            <a:off x="2743200" y="2286001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 dirty="0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en-US" sz="36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b="1" i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0976" name="Line 19"/>
          <p:cNvSpPr>
            <a:spLocks noChangeShapeType="1"/>
          </p:cNvSpPr>
          <p:nvPr/>
        </p:nvSpPr>
        <p:spPr bwMode="auto">
          <a:xfrm flipH="1">
            <a:off x="2819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7" name="Text Box 20"/>
          <p:cNvSpPr txBox="1">
            <a:spLocks noChangeArrowheads="1"/>
          </p:cNvSpPr>
          <p:nvPr/>
        </p:nvSpPr>
        <p:spPr bwMode="auto">
          <a:xfrm>
            <a:off x="1965326" y="1108075"/>
            <a:ext cx="3802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40978" name="Freeform 21"/>
          <p:cNvSpPr>
            <a:spLocks/>
          </p:cNvSpPr>
          <p:nvPr/>
        </p:nvSpPr>
        <p:spPr bwMode="auto">
          <a:xfrm>
            <a:off x="3962400" y="3505201"/>
            <a:ext cx="2667000" cy="461665"/>
          </a:xfrm>
          <a:custGeom>
            <a:avLst/>
            <a:gdLst>
              <a:gd name="T0" fmla="*/ 0 w 1200"/>
              <a:gd name="T1" fmla="*/ 1244237031 h 672"/>
              <a:gd name="T2" fmla="*/ 2147483647 w 1200"/>
              <a:gd name="T3" fmla="*/ 1244237031 h 672"/>
              <a:gd name="T4" fmla="*/ 2147483647 w 1200"/>
              <a:gd name="T5" fmla="*/ 0 h 672"/>
              <a:gd name="T6" fmla="*/ 0 w 1200"/>
              <a:gd name="T7" fmla="*/ 1244237031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9" name="Freeform 22"/>
          <p:cNvSpPr>
            <a:spLocks/>
          </p:cNvSpPr>
          <p:nvPr/>
        </p:nvSpPr>
        <p:spPr bwMode="auto">
          <a:xfrm rot="10800000">
            <a:off x="2489200" y="4405462"/>
            <a:ext cx="1397000" cy="461665"/>
          </a:xfrm>
          <a:custGeom>
            <a:avLst/>
            <a:gdLst>
              <a:gd name="T0" fmla="*/ 0 w 1200"/>
              <a:gd name="T1" fmla="*/ 344304346 h 672"/>
              <a:gd name="T2" fmla="*/ 1626340754 w 1200"/>
              <a:gd name="T3" fmla="*/ 344304346 h 672"/>
              <a:gd name="T4" fmla="*/ 1626340754 w 1200"/>
              <a:gd name="T5" fmla="*/ 0 h 672"/>
              <a:gd name="T6" fmla="*/ 0 w 1200"/>
              <a:gd name="T7" fmla="*/ 3443043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80" name="Text Box 23"/>
          <p:cNvSpPr txBox="1">
            <a:spLocks noChangeArrowheads="1"/>
          </p:cNvSpPr>
          <p:nvPr/>
        </p:nvSpPr>
        <p:spPr bwMode="auto">
          <a:xfrm>
            <a:off x="1981200" y="4270376"/>
            <a:ext cx="49084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0981" name="Text Box 24"/>
          <p:cNvSpPr txBox="1">
            <a:spLocks noChangeArrowheads="1"/>
          </p:cNvSpPr>
          <p:nvPr/>
        </p:nvSpPr>
        <p:spPr bwMode="auto">
          <a:xfrm>
            <a:off x="6781800" y="3584576"/>
            <a:ext cx="38985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</a:p>
        </p:txBody>
      </p:sp>
      <p:sp>
        <p:nvSpPr>
          <p:cNvPr id="40982" name="Text Box 25"/>
          <p:cNvSpPr txBox="1">
            <a:spLocks noChangeArrowheads="1"/>
          </p:cNvSpPr>
          <p:nvPr/>
        </p:nvSpPr>
        <p:spPr bwMode="auto">
          <a:xfrm>
            <a:off x="6553200" y="914401"/>
            <a:ext cx="221086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/</a:t>
            </a: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</a:rPr>
              <a:t> = </a:t>
            </a:r>
            <a:r>
              <a:rPr lang="en-US" sz="3600" i="1" dirty="0">
                <a:latin typeface="Times New Roman" pitchFamily="18" charset="0"/>
              </a:rPr>
              <a:t>D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/</a:t>
            </a:r>
            <a:r>
              <a:rPr lang="en-US" sz="3600" i="1" dirty="0">
                <a:latin typeface="Times New Roman" pitchFamily="18" charset="0"/>
              </a:rPr>
              <a:t>D</a:t>
            </a:r>
          </a:p>
        </p:txBody>
      </p:sp>
      <p:sp>
        <p:nvSpPr>
          <p:cNvPr id="40983" name="Oval 9"/>
          <p:cNvSpPr>
            <a:spLocks noChangeArrowheads="1"/>
          </p:cNvSpPr>
          <p:nvPr/>
        </p:nvSpPr>
        <p:spPr bwMode="auto">
          <a:xfrm>
            <a:off x="2905125" y="4101925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0984" name="Oval 4"/>
          <p:cNvSpPr>
            <a:spLocks noChangeArrowheads="1"/>
          </p:cNvSpPr>
          <p:nvPr/>
        </p:nvSpPr>
        <p:spPr bwMode="auto">
          <a:xfrm>
            <a:off x="6581775" y="4101925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0985" name="Oval 7"/>
          <p:cNvSpPr>
            <a:spLocks noChangeArrowheads="1"/>
          </p:cNvSpPr>
          <p:nvPr/>
        </p:nvSpPr>
        <p:spPr bwMode="auto">
          <a:xfrm>
            <a:off x="6581775" y="3199431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8855076" y="6462714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/>
              <a:t>Slide by </a:t>
            </a:r>
            <a:r>
              <a:rPr lang="en-US" sz="1200" dirty="0" err="1"/>
              <a:t>Frédo</a:t>
            </a:r>
            <a:r>
              <a:rPr lang="en-US" sz="1200" dirty="0"/>
              <a:t> Durand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72201" y="601980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84530" y="5943601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image plane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87206" y="601533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lens</a:t>
            </a:r>
          </a:p>
        </p:txBody>
      </p:sp>
    </p:spTree>
    <p:extLst>
      <p:ext uri="{BB962C8B-B14F-4D97-AF65-F5344CB8AC3E}">
        <p14:creationId xmlns:p14="http://schemas.microsoft.com/office/powerpoint/2010/main" val="875113611"/>
      </p:ext>
    </p:extLst>
  </p:cSld>
  <p:clrMapOvr>
    <a:masterClrMapping/>
  </p:clrMapOvr>
  <p:transition advTm="285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Thin Lens Formula</a:t>
            </a:r>
          </a:p>
        </p:txBody>
      </p:sp>
      <p:sp>
        <p:nvSpPr>
          <p:cNvPr id="41988" name="Line 5"/>
          <p:cNvSpPr>
            <a:spLocks noChangeShapeType="1"/>
          </p:cNvSpPr>
          <p:nvPr/>
        </p:nvSpPr>
        <p:spPr bwMode="auto">
          <a:xfrm flipH="1" flipV="1">
            <a:off x="2489201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89" name="Line 6"/>
          <p:cNvSpPr>
            <a:spLocks noChangeShapeType="1"/>
          </p:cNvSpPr>
          <p:nvPr/>
        </p:nvSpPr>
        <p:spPr bwMode="auto">
          <a:xfrm flipH="1">
            <a:off x="2489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0" name="Oval 8"/>
          <p:cNvSpPr>
            <a:spLocks noChangeArrowheads="1"/>
          </p:cNvSpPr>
          <p:nvPr/>
        </p:nvSpPr>
        <p:spPr bwMode="auto">
          <a:xfrm>
            <a:off x="3806826" y="4171774"/>
            <a:ext cx="207963" cy="597253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1991" name="Line 10"/>
          <p:cNvSpPr>
            <a:spLocks noChangeShapeType="1"/>
          </p:cNvSpPr>
          <p:nvPr/>
        </p:nvSpPr>
        <p:spPr bwMode="auto">
          <a:xfrm flipH="1">
            <a:off x="2489201" y="3498851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2" name="Line 11"/>
          <p:cNvSpPr>
            <a:spLocks noChangeShapeType="1"/>
          </p:cNvSpPr>
          <p:nvPr/>
        </p:nvSpPr>
        <p:spPr bwMode="auto">
          <a:xfrm flipH="1" flipV="1">
            <a:off x="3876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3" name="Line 12"/>
          <p:cNvSpPr>
            <a:spLocks noChangeShapeType="1"/>
          </p:cNvSpPr>
          <p:nvPr/>
        </p:nvSpPr>
        <p:spPr bwMode="auto">
          <a:xfrm>
            <a:off x="2489200" y="3081339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4" name="Line 13"/>
          <p:cNvSpPr>
            <a:spLocks noChangeShapeType="1"/>
          </p:cNvSpPr>
          <p:nvPr/>
        </p:nvSpPr>
        <p:spPr bwMode="auto">
          <a:xfrm>
            <a:off x="6651625" y="3081339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5" name="Text Box 14"/>
          <p:cNvSpPr txBox="1">
            <a:spLocks noChangeArrowheads="1"/>
          </p:cNvSpPr>
          <p:nvPr/>
        </p:nvSpPr>
        <p:spPr bwMode="auto">
          <a:xfrm>
            <a:off x="3048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1996" name="Line 15"/>
          <p:cNvSpPr>
            <a:spLocks noChangeShapeType="1"/>
          </p:cNvSpPr>
          <p:nvPr/>
        </p:nvSpPr>
        <p:spPr bwMode="auto">
          <a:xfrm flipH="1">
            <a:off x="4038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7" name="Text Box 16"/>
          <p:cNvSpPr txBox="1">
            <a:spLocks noChangeArrowheads="1"/>
          </p:cNvSpPr>
          <p:nvPr/>
        </p:nvSpPr>
        <p:spPr bwMode="auto">
          <a:xfrm>
            <a:off x="4876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1998" name="Line 17"/>
          <p:cNvSpPr>
            <a:spLocks noChangeShapeType="1"/>
          </p:cNvSpPr>
          <p:nvPr/>
        </p:nvSpPr>
        <p:spPr bwMode="auto">
          <a:xfrm flipH="1">
            <a:off x="2514601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9" name="Text Box 18"/>
          <p:cNvSpPr txBox="1">
            <a:spLocks noChangeArrowheads="1"/>
          </p:cNvSpPr>
          <p:nvPr/>
        </p:nvSpPr>
        <p:spPr bwMode="auto">
          <a:xfrm>
            <a:off x="2743200" y="2286001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 dirty="0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en-US" sz="36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b="1" i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000" name="Line 19"/>
          <p:cNvSpPr>
            <a:spLocks noChangeShapeType="1"/>
          </p:cNvSpPr>
          <p:nvPr/>
        </p:nvSpPr>
        <p:spPr bwMode="auto">
          <a:xfrm flipH="1">
            <a:off x="2819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1" name="Text Box 20"/>
          <p:cNvSpPr txBox="1">
            <a:spLocks noChangeArrowheads="1"/>
          </p:cNvSpPr>
          <p:nvPr/>
        </p:nvSpPr>
        <p:spPr bwMode="auto">
          <a:xfrm>
            <a:off x="1965326" y="1108075"/>
            <a:ext cx="3802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42002" name="Freeform 21"/>
          <p:cNvSpPr>
            <a:spLocks/>
          </p:cNvSpPr>
          <p:nvPr/>
        </p:nvSpPr>
        <p:spPr bwMode="auto">
          <a:xfrm>
            <a:off x="2986088" y="3481389"/>
            <a:ext cx="900112" cy="461665"/>
          </a:xfrm>
          <a:custGeom>
            <a:avLst/>
            <a:gdLst>
              <a:gd name="T0" fmla="*/ 0 w 1200"/>
              <a:gd name="T1" fmla="*/ 1244237031 h 672"/>
              <a:gd name="T2" fmla="*/ 675167923 w 1200"/>
              <a:gd name="T3" fmla="*/ 1244237031 h 672"/>
              <a:gd name="T4" fmla="*/ 675167923 w 1200"/>
              <a:gd name="T5" fmla="*/ 0 h 672"/>
              <a:gd name="T6" fmla="*/ 0 w 1200"/>
              <a:gd name="T7" fmla="*/ 1244237031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3" name="Freeform 22"/>
          <p:cNvSpPr>
            <a:spLocks/>
          </p:cNvSpPr>
          <p:nvPr/>
        </p:nvSpPr>
        <p:spPr bwMode="auto">
          <a:xfrm rot="10800000">
            <a:off x="2489200" y="4405462"/>
            <a:ext cx="482600" cy="461665"/>
          </a:xfrm>
          <a:custGeom>
            <a:avLst/>
            <a:gdLst>
              <a:gd name="T0" fmla="*/ 0 w 1200"/>
              <a:gd name="T1" fmla="*/ 344304346 h 672"/>
              <a:gd name="T2" fmla="*/ 194085605 w 1200"/>
              <a:gd name="T3" fmla="*/ 344304346 h 672"/>
              <a:gd name="T4" fmla="*/ 194085605 w 1200"/>
              <a:gd name="T5" fmla="*/ 0 h 672"/>
              <a:gd name="T6" fmla="*/ 0 w 1200"/>
              <a:gd name="T7" fmla="*/ 3443043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4" name="Text Box 23"/>
          <p:cNvSpPr txBox="1">
            <a:spLocks noChangeArrowheads="1"/>
          </p:cNvSpPr>
          <p:nvPr/>
        </p:nvSpPr>
        <p:spPr bwMode="auto">
          <a:xfrm>
            <a:off x="1981200" y="4270376"/>
            <a:ext cx="49084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2005" name="Text Box 24"/>
          <p:cNvSpPr txBox="1">
            <a:spLocks noChangeArrowheads="1"/>
          </p:cNvSpPr>
          <p:nvPr/>
        </p:nvSpPr>
        <p:spPr bwMode="auto">
          <a:xfrm>
            <a:off x="6781800" y="3584576"/>
            <a:ext cx="38985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>
                <a:latin typeface="Times New Roman" pitchFamily="18" charset="0"/>
              </a:rPr>
              <a:t>y</a:t>
            </a:r>
          </a:p>
        </p:txBody>
      </p:sp>
      <p:sp>
        <p:nvSpPr>
          <p:cNvPr id="42007" name="Text Box 26"/>
          <p:cNvSpPr txBox="1">
            <a:spLocks noChangeArrowheads="1"/>
          </p:cNvSpPr>
          <p:nvPr/>
        </p:nvSpPr>
        <p:spPr bwMode="auto">
          <a:xfrm>
            <a:off x="6553201" y="1600201"/>
            <a:ext cx="2816797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/</a:t>
            </a: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</a:rPr>
              <a:t> = (</a:t>
            </a:r>
            <a:r>
              <a:rPr lang="en-US" sz="3600" i="1" dirty="0">
                <a:latin typeface="Times New Roman" pitchFamily="18" charset="0"/>
              </a:rPr>
              <a:t>D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−</a:t>
            </a:r>
            <a:r>
              <a:rPr lang="en-US" sz="3600" i="1" dirty="0">
                <a:latin typeface="Times New Roman" pitchFamily="18" charset="0"/>
              </a:rPr>
              <a:t>f </a:t>
            </a:r>
            <a:r>
              <a:rPr lang="en-US" sz="3600" dirty="0">
                <a:latin typeface="Times New Roman" pitchFamily="18" charset="0"/>
              </a:rPr>
              <a:t>)/</a:t>
            </a:r>
            <a:r>
              <a:rPr lang="en-US" sz="3600" i="1" dirty="0">
                <a:latin typeface="Times New Roman" pitchFamily="18" charset="0"/>
              </a:rPr>
              <a:t>f</a:t>
            </a:r>
          </a:p>
        </p:txBody>
      </p:sp>
      <p:sp>
        <p:nvSpPr>
          <p:cNvPr id="42008" name="Oval 7"/>
          <p:cNvSpPr>
            <a:spLocks noChangeArrowheads="1"/>
          </p:cNvSpPr>
          <p:nvPr/>
        </p:nvSpPr>
        <p:spPr bwMode="auto">
          <a:xfrm>
            <a:off x="6581775" y="3199431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2009" name="Oval 4"/>
          <p:cNvSpPr>
            <a:spLocks noChangeArrowheads="1"/>
          </p:cNvSpPr>
          <p:nvPr/>
        </p:nvSpPr>
        <p:spPr bwMode="auto">
          <a:xfrm>
            <a:off x="6581775" y="4101925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2010" name="Oval 9"/>
          <p:cNvSpPr>
            <a:spLocks noChangeArrowheads="1"/>
          </p:cNvSpPr>
          <p:nvPr/>
        </p:nvSpPr>
        <p:spPr bwMode="auto">
          <a:xfrm>
            <a:off x="2905125" y="4101925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28" name="Text Box 20"/>
          <p:cNvSpPr txBox="1">
            <a:spLocks noChangeArrowheads="1"/>
          </p:cNvSpPr>
          <p:nvPr/>
        </p:nvSpPr>
        <p:spPr bwMode="auto">
          <a:xfrm>
            <a:off x="8855076" y="6462714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/>
              <a:t>Slide by </a:t>
            </a:r>
            <a:r>
              <a:rPr lang="en-US" sz="1200" dirty="0" err="1"/>
              <a:t>Frédo</a:t>
            </a:r>
            <a:r>
              <a:rPr lang="en-US" sz="1200" dirty="0"/>
              <a:t> Durand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72201" y="601980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84530" y="5943601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image plane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7206" y="601533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lens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6553200" y="914401"/>
            <a:ext cx="221086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/</a:t>
            </a: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</a:rPr>
              <a:t> = </a:t>
            </a:r>
            <a:r>
              <a:rPr lang="en-US" sz="3600" i="1" dirty="0">
                <a:latin typeface="Times New Roman" pitchFamily="18" charset="0"/>
              </a:rPr>
              <a:t>D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/</a:t>
            </a:r>
            <a:r>
              <a:rPr lang="en-US" sz="3600" i="1" dirty="0">
                <a:latin typeface="Times New Roman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07554301"/>
      </p:ext>
    </p:extLst>
  </p:cSld>
  <p:clrMapOvr>
    <a:masterClrMapping/>
  </p:clrMapOvr>
  <p:transition advTm="285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Thin Lens Formula</a:t>
            </a: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H="1" flipV="1">
            <a:off x="2489201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 flipH="1">
            <a:off x="2489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4" name="Oval 7"/>
          <p:cNvSpPr>
            <a:spLocks noChangeArrowheads="1"/>
          </p:cNvSpPr>
          <p:nvPr/>
        </p:nvSpPr>
        <p:spPr bwMode="auto">
          <a:xfrm>
            <a:off x="3806826" y="4171774"/>
            <a:ext cx="207963" cy="597253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3015" name="Line 9"/>
          <p:cNvSpPr>
            <a:spLocks noChangeShapeType="1"/>
          </p:cNvSpPr>
          <p:nvPr/>
        </p:nvSpPr>
        <p:spPr bwMode="auto">
          <a:xfrm flipH="1">
            <a:off x="2489201" y="3498851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6" name="Line 10"/>
          <p:cNvSpPr>
            <a:spLocks noChangeShapeType="1"/>
          </p:cNvSpPr>
          <p:nvPr/>
        </p:nvSpPr>
        <p:spPr bwMode="auto">
          <a:xfrm flipH="1" flipV="1">
            <a:off x="3876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7" name="Line 11"/>
          <p:cNvSpPr>
            <a:spLocks noChangeShapeType="1"/>
          </p:cNvSpPr>
          <p:nvPr/>
        </p:nvSpPr>
        <p:spPr bwMode="auto">
          <a:xfrm>
            <a:off x="2489200" y="3081339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8" name="Line 12"/>
          <p:cNvSpPr>
            <a:spLocks noChangeShapeType="1"/>
          </p:cNvSpPr>
          <p:nvPr/>
        </p:nvSpPr>
        <p:spPr bwMode="auto">
          <a:xfrm>
            <a:off x="6651625" y="3081339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9" name="Text Box 13"/>
          <p:cNvSpPr txBox="1">
            <a:spLocks noChangeArrowheads="1"/>
          </p:cNvSpPr>
          <p:nvPr/>
        </p:nvSpPr>
        <p:spPr bwMode="auto">
          <a:xfrm>
            <a:off x="3048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3020" name="Line 14"/>
          <p:cNvSpPr>
            <a:spLocks noChangeShapeType="1"/>
          </p:cNvSpPr>
          <p:nvPr/>
        </p:nvSpPr>
        <p:spPr bwMode="auto">
          <a:xfrm flipH="1">
            <a:off x="4038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1" name="Text Box 15"/>
          <p:cNvSpPr txBox="1">
            <a:spLocks noChangeArrowheads="1"/>
          </p:cNvSpPr>
          <p:nvPr/>
        </p:nvSpPr>
        <p:spPr bwMode="auto">
          <a:xfrm>
            <a:off x="4876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3022" name="Line 16"/>
          <p:cNvSpPr>
            <a:spLocks noChangeShapeType="1"/>
          </p:cNvSpPr>
          <p:nvPr/>
        </p:nvSpPr>
        <p:spPr bwMode="auto">
          <a:xfrm flipH="1">
            <a:off x="2514601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3" name="Text Box 17"/>
          <p:cNvSpPr txBox="1">
            <a:spLocks noChangeArrowheads="1"/>
          </p:cNvSpPr>
          <p:nvPr/>
        </p:nvSpPr>
        <p:spPr bwMode="auto">
          <a:xfrm>
            <a:off x="2743200" y="2286001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 dirty="0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en-US" sz="36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b="1" i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3024" name="Text Box 18"/>
          <p:cNvSpPr txBox="1">
            <a:spLocks noChangeArrowheads="1"/>
          </p:cNvSpPr>
          <p:nvPr/>
        </p:nvSpPr>
        <p:spPr bwMode="auto">
          <a:xfrm>
            <a:off x="2286000" y="923925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3025" name="Text Box 19"/>
          <p:cNvSpPr txBox="1">
            <a:spLocks noChangeArrowheads="1"/>
          </p:cNvSpPr>
          <p:nvPr/>
        </p:nvSpPr>
        <p:spPr bwMode="auto">
          <a:xfrm>
            <a:off x="2133600" y="1416051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D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3026" name="Text Box 20"/>
          <p:cNvSpPr txBox="1">
            <a:spLocks noChangeArrowheads="1"/>
          </p:cNvSpPr>
          <p:nvPr/>
        </p:nvSpPr>
        <p:spPr bwMode="auto">
          <a:xfrm>
            <a:off x="3048000" y="14160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D</a:t>
            </a:r>
          </a:p>
        </p:txBody>
      </p:sp>
      <p:sp>
        <p:nvSpPr>
          <p:cNvPr id="43027" name="Text Box 21"/>
          <p:cNvSpPr txBox="1">
            <a:spLocks noChangeArrowheads="1"/>
          </p:cNvSpPr>
          <p:nvPr/>
        </p:nvSpPr>
        <p:spPr bwMode="auto">
          <a:xfrm>
            <a:off x="3063875" y="923925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3028" name="Text Box 22"/>
          <p:cNvSpPr txBox="1">
            <a:spLocks noChangeArrowheads="1"/>
          </p:cNvSpPr>
          <p:nvPr/>
        </p:nvSpPr>
        <p:spPr bwMode="auto">
          <a:xfrm>
            <a:off x="4006850" y="923925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3029" name="Text Box 23"/>
          <p:cNvSpPr txBox="1">
            <a:spLocks noChangeArrowheads="1"/>
          </p:cNvSpPr>
          <p:nvPr/>
        </p:nvSpPr>
        <p:spPr bwMode="auto">
          <a:xfrm>
            <a:off x="4038600" y="1416051"/>
            <a:ext cx="312906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f</a:t>
            </a:r>
          </a:p>
        </p:txBody>
      </p:sp>
      <p:sp>
        <p:nvSpPr>
          <p:cNvPr id="43030" name="Line 24"/>
          <p:cNvSpPr>
            <a:spLocks noChangeShapeType="1"/>
          </p:cNvSpPr>
          <p:nvPr/>
        </p:nvSpPr>
        <p:spPr bwMode="auto">
          <a:xfrm>
            <a:off x="3111500" y="148907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1" name="Line 25"/>
          <p:cNvSpPr>
            <a:spLocks noChangeShapeType="1"/>
          </p:cNvSpPr>
          <p:nvPr/>
        </p:nvSpPr>
        <p:spPr bwMode="auto">
          <a:xfrm>
            <a:off x="2209800" y="148907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2" name="Line 26"/>
          <p:cNvSpPr>
            <a:spLocks noChangeShapeType="1"/>
          </p:cNvSpPr>
          <p:nvPr/>
        </p:nvSpPr>
        <p:spPr bwMode="auto">
          <a:xfrm>
            <a:off x="4038600" y="148907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3" name="Text Box 27"/>
          <p:cNvSpPr txBox="1">
            <a:spLocks noChangeArrowheads="1"/>
          </p:cNvSpPr>
          <p:nvPr/>
        </p:nvSpPr>
        <p:spPr bwMode="auto">
          <a:xfrm>
            <a:off x="2682876" y="1152525"/>
            <a:ext cx="441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+</a:t>
            </a:r>
          </a:p>
        </p:txBody>
      </p:sp>
      <p:sp>
        <p:nvSpPr>
          <p:cNvPr id="43034" name="Text Box 28"/>
          <p:cNvSpPr txBox="1">
            <a:spLocks noChangeArrowheads="1"/>
          </p:cNvSpPr>
          <p:nvPr/>
        </p:nvSpPr>
        <p:spPr bwMode="auto">
          <a:xfrm>
            <a:off x="3609976" y="1152525"/>
            <a:ext cx="441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=</a:t>
            </a:r>
          </a:p>
        </p:txBody>
      </p:sp>
      <p:sp>
        <p:nvSpPr>
          <p:cNvPr id="43035" name="Line 29"/>
          <p:cNvSpPr>
            <a:spLocks noChangeShapeType="1"/>
          </p:cNvSpPr>
          <p:nvPr/>
        </p:nvSpPr>
        <p:spPr bwMode="auto">
          <a:xfrm flipH="1">
            <a:off x="2819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6" name="Rectangle 30"/>
          <p:cNvSpPr>
            <a:spLocks noChangeArrowheads="1"/>
          </p:cNvSpPr>
          <p:nvPr/>
        </p:nvSpPr>
        <p:spPr bwMode="auto">
          <a:xfrm>
            <a:off x="1905001" y="1293168"/>
            <a:ext cx="184731" cy="46166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3037" name="Text Box 34"/>
          <p:cNvSpPr txBox="1">
            <a:spLocks noChangeArrowheads="1"/>
          </p:cNvSpPr>
          <p:nvPr/>
        </p:nvSpPr>
        <p:spPr bwMode="auto">
          <a:xfrm>
            <a:off x="5267326" y="987426"/>
            <a:ext cx="50704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Palatino Linotype" pitchFamily="18" charset="0"/>
              </a:rPr>
              <a:t>Any point satisfying the thin lens equation is in focus.</a:t>
            </a:r>
          </a:p>
        </p:txBody>
      </p:sp>
      <p:sp>
        <p:nvSpPr>
          <p:cNvPr id="43038" name="Oval 8"/>
          <p:cNvSpPr>
            <a:spLocks noChangeArrowheads="1"/>
          </p:cNvSpPr>
          <p:nvPr/>
        </p:nvSpPr>
        <p:spPr bwMode="auto">
          <a:xfrm>
            <a:off x="2905125" y="4101925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3039" name="Oval 6"/>
          <p:cNvSpPr>
            <a:spLocks noChangeArrowheads="1"/>
          </p:cNvSpPr>
          <p:nvPr/>
        </p:nvSpPr>
        <p:spPr bwMode="auto">
          <a:xfrm>
            <a:off x="6581775" y="3199431"/>
            <a:ext cx="181864" cy="59725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8855076" y="6462714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/>
              <a:t>Slide by </a:t>
            </a:r>
            <a:r>
              <a:rPr lang="en-US" sz="1200" dirty="0" err="1"/>
              <a:t>Frédo</a:t>
            </a:r>
            <a:r>
              <a:rPr lang="en-US" sz="1200" dirty="0"/>
              <a:t> Durand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72201" y="601980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84530" y="5943601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image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87206" y="601533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lens</a:t>
            </a:r>
          </a:p>
        </p:txBody>
      </p:sp>
    </p:spTree>
    <p:extLst>
      <p:ext uri="{BB962C8B-B14F-4D97-AF65-F5344CB8AC3E}">
        <p14:creationId xmlns:p14="http://schemas.microsoft.com/office/powerpoint/2010/main" val="617854917"/>
      </p:ext>
    </p:extLst>
  </p:cSld>
  <p:clrMapOvr>
    <a:masterClrMapping/>
  </p:clrMapOvr>
  <p:transition advTm="285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of Field</a:t>
            </a: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1" y="1600201"/>
            <a:ext cx="5713413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1" y="1600200"/>
            <a:ext cx="23590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Rectangle 7"/>
          <p:cNvSpPr>
            <a:spLocks noChangeArrowheads="1"/>
          </p:cNvSpPr>
          <p:nvPr/>
        </p:nvSpPr>
        <p:spPr bwMode="auto">
          <a:xfrm>
            <a:off x="3276600" y="5867400"/>
            <a:ext cx="5697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hlinkClick r:id="rId5"/>
              </a:rPr>
              <a:t>http://www.cambridgeincolour.com/tutorials/depth-of-field.htm</a:t>
            </a:r>
            <a:endParaRPr lang="en-US" sz="1600"/>
          </a:p>
        </p:txBody>
      </p:sp>
      <p:sp>
        <p:nvSpPr>
          <p:cNvPr id="44038" name="Text Box 8"/>
          <p:cNvSpPr txBox="1">
            <a:spLocks noChangeArrowheads="1"/>
          </p:cNvSpPr>
          <p:nvPr/>
        </p:nvSpPr>
        <p:spPr bwMode="auto">
          <a:xfrm>
            <a:off x="9067800" y="6324600"/>
            <a:ext cx="1309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  <p:extLst>
      <p:ext uri="{BB962C8B-B14F-4D97-AF65-F5344CB8AC3E}">
        <p14:creationId xmlns:p14="http://schemas.microsoft.com/office/powerpoint/2010/main" val="404496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Depth of Field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38300" y="6519446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http://en.wikipedia.org/wiki/File:Depth_of_field_illustration.svg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2895600" y="983058"/>
            <a:ext cx="6248400" cy="3775671"/>
            <a:chOff x="1371600" y="983057"/>
            <a:chExt cx="6248400" cy="3775671"/>
          </a:xfrm>
        </p:grpSpPr>
        <p:pic>
          <p:nvPicPr>
            <p:cNvPr id="9" name="Picture 2" descr="http://upload.wikimedia.org/wikipedia/commons/thumb/0/0c/Depth_of_field_illustration.svg/1000px-Depth_of_field_illustration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983057"/>
              <a:ext cx="4800600" cy="3566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371600"/>
              <a:ext cx="838200" cy="857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200400"/>
              <a:ext cx="885825" cy="857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6019800" y="2438400"/>
              <a:ext cx="381000" cy="4915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080174" y="4267200"/>
              <a:ext cx="381000" cy="4915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610100" y="4248277"/>
              <a:ext cx="381000" cy="4915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495800"/>
            <a:ext cx="7772400" cy="1905000"/>
          </a:xfrm>
        </p:spPr>
        <p:txBody>
          <a:bodyPr/>
          <a:lstStyle/>
          <a:p>
            <a:r>
              <a:rPr lang="en-US" dirty="0"/>
              <a:t>Changing the aperture size affects depth of field</a:t>
            </a:r>
          </a:p>
          <a:p>
            <a:pPr lvl="1"/>
            <a:r>
              <a:rPr lang="en-US" dirty="0"/>
              <a:t>A smaller aperture increases the range in which the object is approximately in focus</a:t>
            </a:r>
          </a:p>
          <a:p>
            <a:pPr lvl="1"/>
            <a:r>
              <a:rPr lang="en-US" dirty="0"/>
              <a:t>But small aperture reduces amount of light – need to increase exposure</a:t>
            </a:r>
          </a:p>
        </p:txBody>
      </p:sp>
    </p:spTree>
    <p:extLst>
      <p:ext uri="{BB962C8B-B14F-4D97-AF65-F5344CB8AC3E}">
        <p14:creationId xmlns:p14="http://schemas.microsoft.com/office/powerpoint/2010/main" val="377373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the Aperture </a:t>
            </a:r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914400"/>
            <a:ext cx="3519488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4114" y="914400"/>
            <a:ext cx="3519487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7"/>
          <p:cNvSpPr txBox="1">
            <a:spLocks noChangeArrowheads="1"/>
          </p:cNvSpPr>
          <p:nvPr/>
        </p:nvSpPr>
        <p:spPr bwMode="auto">
          <a:xfrm>
            <a:off x="2473325" y="5867401"/>
            <a:ext cx="34051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2000"/>
          </a:p>
          <a:p>
            <a:pPr algn="ctr"/>
            <a:r>
              <a:rPr lang="en-US" sz="2000"/>
              <a:t>Large aperture  = small DOF</a:t>
            </a:r>
          </a:p>
        </p:txBody>
      </p:sp>
      <p:sp>
        <p:nvSpPr>
          <p:cNvPr id="46086" name="Text Box 8"/>
          <p:cNvSpPr txBox="1">
            <a:spLocks noChangeArrowheads="1"/>
          </p:cNvSpPr>
          <p:nvPr/>
        </p:nvSpPr>
        <p:spPr bwMode="auto">
          <a:xfrm>
            <a:off x="6207126" y="5867401"/>
            <a:ext cx="32940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2000"/>
          </a:p>
          <a:p>
            <a:pPr algn="ctr"/>
            <a:r>
              <a:rPr lang="en-US" sz="2000"/>
              <a:t>Small aperture = large DOF</a:t>
            </a:r>
          </a:p>
        </p:txBody>
      </p:sp>
      <p:sp>
        <p:nvSpPr>
          <p:cNvPr id="46087" name="Text Box 9"/>
          <p:cNvSpPr txBox="1">
            <a:spLocks noChangeArrowheads="1"/>
          </p:cNvSpPr>
          <p:nvPr/>
        </p:nvSpPr>
        <p:spPr bwMode="auto">
          <a:xfrm>
            <a:off x="9067800" y="6583364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  <p:extLst>
      <p:ext uri="{BB962C8B-B14F-4D97-AF65-F5344CB8AC3E}">
        <p14:creationId xmlns:p14="http://schemas.microsoft.com/office/powerpoint/2010/main" val="3712173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of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343CD-B0A7-EA48-87AF-1BE88B9BF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field of view is the angular extent of the world observed by the camera (</a:t>
            </a:r>
            <a:r>
              <a:rPr lang="en-US" dirty="0">
                <a:hlinkClick r:id="rId3"/>
              </a:rPr>
              <a:t>Wikipedia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determines the FOV?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98E73-E80C-544D-B779-955DF94E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833" y="2603822"/>
            <a:ext cx="4780334" cy="3949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ECE365-6862-4F0D-867D-2A6C2421662E}"/>
              </a:ext>
            </a:extLst>
          </p:cNvPr>
          <p:cNvSpPr txBox="1"/>
          <p:nvPr/>
        </p:nvSpPr>
        <p:spPr>
          <a:xfrm>
            <a:off x="76200" y="6553200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Source: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Lazebnik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Cameras with lenses</a:t>
            </a:r>
          </a:p>
          <a:p>
            <a:pPr lvl="1"/>
            <a:r>
              <a:rPr lang="en-US" sz="2400" dirty="0"/>
              <a:t>Depth of field</a:t>
            </a:r>
          </a:p>
          <a:p>
            <a:pPr lvl="1"/>
            <a:r>
              <a:rPr lang="en-US" sz="2400" dirty="0"/>
              <a:t>Field of view</a:t>
            </a:r>
          </a:p>
          <a:p>
            <a:pPr lvl="1"/>
            <a:r>
              <a:rPr lang="en-US" sz="2400" dirty="0"/>
              <a:t>Lens aberrations</a:t>
            </a:r>
          </a:p>
          <a:p>
            <a:pPr>
              <a:buFontTx/>
              <a:buChar char="•"/>
            </a:pPr>
            <a:r>
              <a:rPr lang="en-US" dirty="0"/>
              <a:t>Digital sensors</a:t>
            </a:r>
          </a:p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43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of 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54343CD-B0A7-EA48-87AF-1BE88B9BF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field of view is the angular extent of the world observed by the camera (</a:t>
                </a:r>
                <a:r>
                  <a:rPr lang="en-US" dirty="0">
                    <a:hlinkClick r:id="rId3"/>
                  </a:rPr>
                  <a:t>Wikipedia</a:t>
                </a:r>
                <a:r>
                  <a:rPr lang="en-US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determines the FOV?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Focal length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), length of the sensor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):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Larger focal length = smaller FOV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54343CD-B0A7-EA48-87AF-1BE88B9BF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03" t="-1449" b="-5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FF0681B-2889-4241-9201-579C87853C02}"/>
              </a:ext>
            </a:extLst>
          </p:cNvPr>
          <p:cNvGrpSpPr/>
          <p:nvPr/>
        </p:nvGrpSpPr>
        <p:grpSpPr>
          <a:xfrm>
            <a:off x="1371600" y="2895600"/>
            <a:ext cx="7137752" cy="2902810"/>
            <a:chOff x="1371600" y="2895600"/>
            <a:chExt cx="7137752" cy="2902810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BCE5A0C2-CE7A-E146-8052-8DD3996B6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71600" y="2895600"/>
              <a:ext cx="7137752" cy="2902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11">
              <a:extLst>
                <a:ext uri="{FF2B5EF4-FFF2-40B4-BE49-F238E27FC236}">
                  <a16:creationId xmlns:a16="http://schemas.microsoft.com/office/drawing/2014/main" id="{528C35BD-3EB9-E14D-8120-A3E99FF24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3817210"/>
              <a:ext cx="2682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0FB77F-4318-3342-9069-FCC097972846}"/>
                  </a:ext>
                </a:extLst>
              </p:cNvPr>
              <p:cNvSpPr txBox="1"/>
              <p:nvPr/>
            </p:nvSpPr>
            <p:spPr>
              <a:xfrm>
                <a:off x="8966552" y="3717591"/>
                <a:ext cx="2630207" cy="1113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0FB77F-4318-3342-9069-FCC097972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552" y="3717591"/>
                <a:ext cx="2630207" cy="1113638"/>
              </a:xfrm>
              <a:prstGeom prst="rect">
                <a:avLst/>
              </a:prstGeom>
              <a:blipFill>
                <a:blip r:embed="rId6"/>
                <a:stretch>
                  <a:fillRect r="-48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7016326-4111-4176-BBAF-19405D064E2A}"/>
              </a:ext>
            </a:extLst>
          </p:cNvPr>
          <p:cNvSpPr txBox="1"/>
          <p:nvPr/>
        </p:nvSpPr>
        <p:spPr>
          <a:xfrm>
            <a:off x="76200" y="6553200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Source: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Lazebnik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5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Field of View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 cstate="print"/>
          <a:srcRect l="3999"/>
          <a:stretch>
            <a:fillRect/>
          </a:stretch>
        </p:blipFill>
        <p:spPr bwMode="auto">
          <a:xfrm>
            <a:off x="1676400" y="1054100"/>
            <a:ext cx="88392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9067800" y="6583364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191000" y="6248400"/>
            <a:ext cx="37338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18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Field of View</a:t>
            </a:r>
          </a:p>
        </p:txBody>
      </p:sp>
      <p:pic>
        <p:nvPicPr>
          <p:cNvPr id="53251" name="Picture 5"/>
          <p:cNvPicPr>
            <a:picLocks noChangeAspect="1" noChangeArrowheads="1"/>
          </p:cNvPicPr>
          <p:nvPr/>
        </p:nvPicPr>
        <p:blipFill>
          <a:blip r:embed="rId3" cstate="print"/>
          <a:srcRect l="2483"/>
          <a:stretch>
            <a:fillRect/>
          </a:stretch>
        </p:blipFill>
        <p:spPr bwMode="auto">
          <a:xfrm>
            <a:off x="1676400" y="1090614"/>
            <a:ext cx="8915400" cy="565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9067800" y="6583364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191000" y="6248400"/>
            <a:ext cx="37338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6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Field of View / Focal Length</a:t>
            </a:r>
          </a:p>
        </p:txBody>
      </p:sp>
      <p:pic>
        <p:nvPicPr>
          <p:cNvPr id="5529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990600"/>
            <a:ext cx="29718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3810000"/>
            <a:ext cx="29718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07" name="Text Box 7"/>
          <p:cNvSpPr txBox="1">
            <a:spLocks noChangeArrowheads="1"/>
          </p:cNvSpPr>
          <p:nvPr/>
        </p:nvSpPr>
        <p:spPr bwMode="auto">
          <a:xfrm>
            <a:off x="6477000" y="3048000"/>
            <a:ext cx="2228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Large FOV, small </a:t>
            </a:r>
            <a:r>
              <a:rPr lang="en-US" sz="1800" i="1" dirty="0"/>
              <a:t>f</a:t>
            </a:r>
          </a:p>
          <a:p>
            <a:r>
              <a:rPr lang="en-US" sz="1800" dirty="0"/>
              <a:t>Camera close to car</a:t>
            </a:r>
          </a:p>
        </p:txBody>
      </p:sp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6477000" y="5943600"/>
            <a:ext cx="2609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Small FOV, large</a:t>
            </a:r>
            <a:r>
              <a:rPr lang="en-US" sz="1800" i="1" dirty="0"/>
              <a:t> f</a:t>
            </a:r>
          </a:p>
          <a:p>
            <a:r>
              <a:rPr lang="en-US" sz="1800" dirty="0"/>
              <a:t>Camera far from the car</a:t>
            </a:r>
          </a:p>
        </p:txBody>
      </p:sp>
      <p:pic>
        <p:nvPicPr>
          <p:cNvPr id="55303" name="Picture 10" descr="wide_angle_telephot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1143000"/>
            <a:ext cx="2997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4" name="Text Box 11"/>
          <p:cNvSpPr txBox="1">
            <a:spLocks noChangeArrowheads="1"/>
          </p:cNvSpPr>
          <p:nvPr/>
        </p:nvSpPr>
        <p:spPr bwMode="auto">
          <a:xfrm>
            <a:off x="8458201" y="6583364"/>
            <a:ext cx="21320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Sources: A. Efros, F. Durand</a:t>
            </a:r>
          </a:p>
        </p:txBody>
      </p:sp>
    </p:spTree>
    <p:extLst>
      <p:ext uri="{BB962C8B-B14F-4D97-AF65-F5344CB8AC3E}">
        <p14:creationId xmlns:p14="http://schemas.microsoft.com/office/powerpoint/2010/main" val="160932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7" grpId="0"/>
      <p:bldP spid="20480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3" name="Picture 5" descr="face_wi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1" y="1828800"/>
            <a:ext cx="2860675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6" descr="face_standar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1" y="1828800"/>
            <a:ext cx="2847975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7" descr="face_telephot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0" y="1828801"/>
            <a:ext cx="27559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Effect for Faces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2300288" y="5449888"/>
            <a:ext cx="7453312" cy="493712"/>
            <a:chOff x="489" y="3433"/>
            <a:chExt cx="4695" cy="311"/>
          </a:xfrm>
        </p:grpSpPr>
        <p:sp>
          <p:nvSpPr>
            <p:cNvPr id="56329" name="Text Box 10"/>
            <p:cNvSpPr txBox="1">
              <a:spLocks noChangeArrowheads="1"/>
            </p:cNvSpPr>
            <p:nvPr/>
          </p:nvSpPr>
          <p:spPr bwMode="auto">
            <a:xfrm>
              <a:off x="2448" y="3433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standard</a:t>
              </a:r>
            </a:p>
          </p:txBody>
        </p:sp>
        <p:sp>
          <p:nvSpPr>
            <p:cNvPr id="56330" name="Text Box 11"/>
            <p:cNvSpPr txBox="1">
              <a:spLocks noChangeArrowheads="1"/>
            </p:cNvSpPr>
            <p:nvPr/>
          </p:nvSpPr>
          <p:spPr bwMode="auto">
            <a:xfrm>
              <a:off x="489" y="3456"/>
              <a:ext cx="104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wide-angle</a:t>
              </a:r>
            </a:p>
          </p:txBody>
        </p:sp>
        <p:sp>
          <p:nvSpPr>
            <p:cNvPr id="56331" name="Text Box 12"/>
            <p:cNvSpPr txBox="1">
              <a:spLocks noChangeArrowheads="1"/>
            </p:cNvSpPr>
            <p:nvPr/>
          </p:nvSpPr>
          <p:spPr bwMode="auto">
            <a:xfrm>
              <a:off x="4277" y="3456"/>
              <a:ext cx="90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telephoto</a:t>
              </a:r>
            </a:p>
          </p:txBody>
        </p:sp>
      </p:grpSp>
      <p:sp>
        <p:nvSpPr>
          <p:cNvPr id="56328" name="Text Box 13"/>
          <p:cNvSpPr txBox="1">
            <a:spLocks noChangeArrowheads="1"/>
          </p:cNvSpPr>
          <p:nvPr/>
        </p:nvSpPr>
        <p:spPr bwMode="auto">
          <a:xfrm>
            <a:off x="9067801" y="6583364"/>
            <a:ext cx="14271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F. Durand</a:t>
            </a:r>
          </a:p>
        </p:txBody>
      </p:sp>
    </p:spTree>
    <p:extLst>
      <p:ext uri="{BB962C8B-B14F-4D97-AF65-F5344CB8AC3E}">
        <p14:creationId xmlns:p14="http://schemas.microsoft.com/office/powerpoint/2010/main" val="167508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ameraModel"/>
          <p:cNvPicPr>
            <a:picLocks noChangeAspect="1" noChangeArrowheads="1"/>
          </p:cNvPicPr>
          <p:nvPr/>
        </p:nvPicPr>
        <p:blipFill>
          <a:blip r:embed="rId3" cstate="print"/>
          <a:srcRect t="1907" b="1736"/>
          <a:stretch>
            <a:fillRect/>
          </a:stretch>
        </p:blipFill>
        <p:spPr bwMode="auto">
          <a:xfrm>
            <a:off x="2438400" y="992188"/>
            <a:ext cx="6934200" cy="548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6629400" y="6521450"/>
            <a:ext cx="2895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/>
              <a:t>Source: Hartley &amp; Zisserman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an Orthographic Camera</a:t>
            </a:r>
          </a:p>
        </p:txBody>
      </p:sp>
    </p:spTree>
    <p:extLst>
      <p:ext uri="{BB962C8B-B14F-4D97-AF65-F5344CB8AC3E}">
        <p14:creationId xmlns:p14="http://schemas.microsoft.com/office/powerpoint/2010/main" val="2269249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Dolly Zoom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Continuously adjusting the focal length while the camera moves away from (or towards) the subject</a:t>
            </a:r>
          </a:p>
        </p:txBody>
      </p:sp>
      <p:sp>
        <p:nvSpPr>
          <p:cNvPr id="58372" name="Rectangle 3"/>
          <p:cNvSpPr>
            <a:spLocks noChangeArrowheads="1"/>
          </p:cNvSpPr>
          <p:nvPr/>
        </p:nvSpPr>
        <p:spPr bwMode="auto">
          <a:xfrm>
            <a:off x="3124200" y="6096001"/>
            <a:ext cx="5867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hlinkClick r:id="rId3"/>
              </a:rPr>
              <a:t>http://en.wikipedia.org/wiki/Dolly_zoom</a:t>
            </a:r>
            <a:endParaRPr lang="en-US"/>
          </a:p>
        </p:txBody>
      </p:sp>
      <p:pic>
        <p:nvPicPr>
          <p:cNvPr id="58373" name="Picture 5" descr="Contra-zoom_aka_dolly_zoom_animation.g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1" y="2286001"/>
            <a:ext cx="4214813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908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Dolly Zoom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Continuously adjusting the focal length while the camera moves away from (or towards) the subject</a:t>
            </a:r>
          </a:p>
          <a:p>
            <a:pPr>
              <a:buFontTx/>
              <a:buChar char="•"/>
            </a:pPr>
            <a:r>
              <a:rPr lang="en-US" dirty="0"/>
              <a:t>“The Vertigo shot”</a:t>
            </a:r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2476" y="2971800"/>
            <a:ext cx="4017963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2838" y="2971800"/>
            <a:ext cx="40179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Rectangle 7"/>
          <p:cNvSpPr>
            <a:spLocks noChangeArrowheads="1"/>
          </p:cNvSpPr>
          <p:nvPr/>
        </p:nvSpPr>
        <p:spPr bwMode="auto">
          <a:xfrm>
            <a:off x="2209800" y="5562601"/>
            <a:ext cx="7848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5"/>
              </a:rPr>
              <a:t>Example of dolly zoom from </a:t>
            </a:r>
            <a:r>
              <a:rPr lang="en-US" i="1" dirty="0">
                <a:hlinkClick r:id="rId5"/>
              </a:rPr>
              <a:t>Goodfellas</a:t>
            </a:r>
            <a:r>
              <a:rPr lang="en-US" dirty="0"/>
              <a:t> (YouTube)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209800" y="6015038"/>
            <a:ext cx="7848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6"/>
              </a:rPr>
              <a:t>Example of dolly zoom from </a:t>
            </a:r>
            <a:r>
              <a:rPr lang="en-US" i="1" dirty="0">
                <a:hlinkClick r:id="rId6"/>
              </a:rPr>
              <a:t>La </a:t>
            </a:r>
            <a:r>
              <a:rPr lang="en-US" i="1" dirty="0" err="1">
                <a:hlinkClick r:id="rId6"/>
              </a:rPr>
              <a:t>Haine</a:t>
            </a:r>
            <a:r>
              <a:rPr lang="en-US" i="1" dirty="0"/>
              <a:t> </a:t>
            </a:r>
            <a:r>
              <a:rPr lang="en-US" dirty="0"/>
              <a:t>(YouTube)</a:t>
            </a:r>
          </a:p>
        </p:txBody>
      </p:sp>
    </p:spTree>
    <p:extLst>
      <p:ext uri="{BB962C8B-B14F-4D97-AF65-F5344CB8AC3E}">
        <p14:creationId xmlns:p14="http://schemas.microsoft.com/office/powerpoint/2010/main" val="15540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6C3F-BC93-1149-82D1-4AC11069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0"/>
            <a:ext cx="11049000" cy="838200"/>
          </a:xfrm>
        </p:spPr>
        <p:txBody>
          <a:bodyPr/>
          <a:lstStyle/>
          <a:p>
            <a:r>
              <a:rPr lang="en-US" dirty="0"/>
              <a:t>Choice of Lens and Viewpoint: A COVID-Era Illustration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7FBFE-97B5-194B-8823-2F2B0B16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990600"/>
            <a:ext cx="4733081" cy="2662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0A14D0-E82E-0A40-A5A1-8F70734E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18" y="3810000"/>
            <a:ext cx="4733081" cy="2666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4FE23-D12B-104D-9698-16446D8EA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18" y="990600"/>
            <a:ext cx="4725496" cy="2662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E905E-B984-E146-A07D-D14343795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918" y="3810000"/>
            <a:ext cx="4733082" cy="26666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C71D7B-5EBB-F743-9A42-36E867249B41}"/>
              </a:ext>
            </a:extLst>
          </p:cNvPr>
          <p:cNvSpPr/>
          <p:nvPr/>
        </p:nvSpPr>
        <p:spPr>
          <a:xfrm>
            <a:off x="11101626" y="6469325"/>
            <a:ext cx="946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01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Cameras with lenses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Depth of field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Field of view</a:t>
            </a:r>
          </a:p>
          <a:p>
            <a:pPr lvl="1"/>
            <a:r>
              <a:rPr lang="en-US" sz="2400" dirty="0"/>
              <a:t>Lens aberrations</a:t>
            </a:r>
          </a:p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1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Understanding Real Cameras</a:t>
            </a:r>
          </a:p>
        </p:txBody>
      </p:sp>
      <p:sp>
        <p:nvSpPr>
          <p:cNvPr id="11267" name="Rectangle 8"/>
          <p:cNvSpPr>
            <a:spLocks noChangeArrowheads="1"/>
          </p:cNvSpPr>
          <p:nvPr/>
        </p:nvSpPr>
        <p:spPr bwMode="auto">
          <a:xfrm>
            <a:off x="7543800" y="1066800"/>
            <a:ext cx="19812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126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066800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6015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Lenses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762000"/>
            <a:ext cx="43243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765" y="914400"/>
            <a:ext cx="442724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7A6E6B-C76C-4F7D-9C9C-A64D2D31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4572000"/>
            <a:ext cx="5929313" cy="205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0087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Flaws: </a:t>
            </a:r>
            <a:r>
              <a:rPr lang="en-US" dirty="0" err="1"/>
              <a:t>Vignetting</a:t>
            </a:r>
            <a:endParaRPr lang="en-US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143000"/>
            <a:ext cx="4572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3733801"/>
            <a:ext cx="3589338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3711576"/>
            <a:ext cx="3589338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720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4" descr="hecht-231-a"/>
          <p:cNvPicPr>
            <a:picLocks noChangeAspect="1" noChangeArrowheads="1"/>
          </p:cNvPicPr>
          <p:nvPr/>
        </p:nvPicPr>
        <p:blipFill>
          <a:blip r:embed="rId3" cstate="print">
            <a:lum bright="-26000" contrast="40000"/>
          </a:blip>
          <a:srcRect/>
          <a:stretch>
            <a:fillRect/>
          </a:stretch>
        </p:blipFill>
        <p:spPr bwMode="auto">
          <a:xfrm>
            <a:off x="3186114" y="1793875"/>
            <a:ext cx="5195887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Text Box 5"/>
          <p:cNvSpPr txBox="1">
            <a:spLocks noChangeArrowheads="1"/>
          </p:cNvSpPr>
          <p:nvPr/>
        </p:nvSpPr>
        <p:spPr bwMode="auto">
          <a:xfrm>
            <a:off x="3352800" y="3851276"/>
            <a:ext cx="14668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1800"/>
              <a:t>No distortion</a:t>
            </a:r>
          </a:p>
        </p:txBody>
      </p:sp>
      <p:sp>
        <p:nvSpPr>
          <p:cNvPr id="64516" name="Text Box 6"/>
          <p:cNvSpPr txBox="1">
            <a:spLocks noChangeArrowheads="1"/>
          </p:cNvSpPr>
          <p:nvPr/>
        </p:nvSpPr>
        <p:spPr bwMode="auto">
          <a:xfrm>
            <a:off x="5181600" y="3851276"/>
            <a:ext cx="13652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1800"/>
              <a:t>Pin cushion</a:t>
            </a:r>
          </a:p>
        </p:txBody>
      </p:sp>
      <p:sp>
        <p:nvSpPr>
          <p:cNvPr id="64517" name="Text Box 7"/>
          <p:cNvSpPr txBox="1">
            <a:spLocks noChangeArrowheads="1"/>
          </p:cNvSpPr>
          <p:nvPr/>
        </p:nvSpPr>
        <p:spPr bwMode="auto">
          <a:xfrm>
            <a:off x="7239000" y="3851276"/>
            <a:ext cx="7937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sz="1800"/>
              <a:t>Barrel</a:t>
            </a:r>
          </a:p>
        </p:txBody>
      </p:sp>
      <p:sp>
        <p:nvSpPr>
          <p:cNvPr id="645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Flaws: Radial Distortion</a:t>
            </a:r>
          </a:p>
        </p:txBody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914400"/>
            <a:ext cx="8915400" cy="1981200"/>
          </a:xfrm>
        </p:spPr>
        <p:txBody>
          <a:bodyPr/>
          <a:lstStyle/>
          <a:p>
            <a:pPr lvl="1"/>
            <a:r>
              <a:rPr lang="en-US"/>
              <a:t>Caused by imperfect lenses</a:t>
            </a:r>
          </a:p>
          <a:p>
            <a:pPr lvl="1"/>
            <a:r>
              <a:rPr lang="en-US"/>
              <a:t>Deviations are most noticeable near the edge of the lens</a:t>
            </a:r>
          </a:p>
        </p:txBody>
      </p:sp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4219575"/>
            <a:ext cx="3810000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7363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flaws: Spherical Aberration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Spherical lenses don’t focus light perfectly</a:t>
            </a:r>
          </a:p>
          <a:p>
            <a:r>
              <a:rPr lang="en-US"/>
              <a:t>	Rays farther from the optical axis focus closer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971800"/>
            <a:ext cx="4800600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Lens Flaws: Chromatic Aberration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8458200" cy="5257800"/>
          </a:xfrm>
        </p:spPr>
        <p:txBody>
          <a:bodyPr/>
          <a:lstStyle/>
          <a:p>
            <a:r>
              <a:rPr lang="en-US"/>
              <a:t>Lens has different refractive indices for different wavelengths: causes color fringing</a:t>
            </a:r>
          </a:p>
        </p:txBody>
      </p:sp>
      <p:pic>
        <p:nvPicPr>
          <p:cNvPr id="61444" name="Picture 5" descr="chr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81476" y="1981201"/>
            <a:ext cx="4048125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8054" name="Text Box 6"/>
          <p:cNvSpPr txBox="1">
            <a:spLocks noChangeArrowheads="1"/>
          </p:cNvSpPr>
          <p:nvPr/>
        </p:nvSpPr>
        <p:spPr bwMode="auto">
          <a:xfrm>
            <a:off x="2667000" y="3962400"/>
            <a:ext cx="2592388" cy="457200"/>
          </a:xfrm>
          <a:prstGeom prst="rect">
            <a:avLst/>
          </a:prstGeom>
          <a:noFill/>
          <a:ln w="317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Near Lens Center</a:t>
            </a:r>
          </a:p>
        </p:txBody>
      </p:sp>
      <p:pic>
        <p:nvPicPr>
          <p:cNvPr id="61446" name="Picture 7" descr="colorAbberY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4400550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7" name="Picture 8" descr="colorAbberN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4400550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8057" name="Text Box 9"/>
          <p:cNvSpPr txBox="1">
            <a:spLocks noChangeArrowheads="1"/>
          </p:cNvSpPr>
          <p:nvPr/>
        </p:nvSpPr>
        <p:spPr bwMode="auto">
          <a:xfrm>
            <a:off x="6518276" y="3962400"/>
            <a:ext cx="3235325" cy="457200"/>
          </a:xfrm>
          <a:prstGeom prst="rect">
            <a:avLst/>
          </a:prstGeom>
          <a:noFill/>
          <a:ln w="317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Near Lens Outer Edge</a:t>
            </a:r>
          </a:p>
        </p:txBody>
      </p:sp>
    </p:spTree>
    <p:extLst>
      <p:ext uri="{BB962C8B-B14F-4D97-AF65-F5344CB8AC3E}">
        <p14:creationId xmlns:p14="http://schemas.microsoft.com/office/powerpoint/2010/main" val="2180751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Cameras with lenses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Depth of field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Field of view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Lens aberrations</a:t>
            </a:r>
          </a:p>
          <a:p>
            <a:pPr>
              <a:buFontTx/>
              <a:buChar char="•"/>
            </a:pPr>
            <a:r>
              <a:rPr lang="en-US" dirty="0"/>
              <a:t>Digital sensors</a:t>
            </a:r>
          </a:p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8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4267200"/>
            <a:ext cx="8763000" cy="2362200"/>
          </a:xfrm>
        </p:spPr>
        <p:txBody>
          <a:bodyPr/>
          <a:lstStyle/>
          <a:p>
            <a:r>
              <a:rPr lang="en-US" dirty="0"/>
              <a:t>A digital camera replaces film with a sensor array</a:t>
            </a:r>
          </a:p>
          <a:p>
            <a:pPr lvl="1"/>
            <a:r>
              <a:rPr lang="en-US" sz="1600" dirty="0"/>
              <a:t>Each cell in the array is light-sensitive diode that converts photons to electrons</a:t>
            </a:r>
          </a:p>
          <a:p>
            <a:pPr lvl="1"/>
            <a:r>
              <a:rPr lang="en-US" sz="1600" dirty="0"/>
              <a:t>Two common types</a:t>
            </a:r>
          </a:p>
          <a:p>
            <a:pPr lvl="2"/>
            <a:r>
              <a:rPr lang="en-US" sz="1600" b="1" dirty="0"/>
              <a:t>Charge Coupled Device</a:t>
            </a:r>
            <a:r>
              <a:rPr lang="en-US" sz="1600" dirty="0"/>
              <a:t> (CCD)</a:t>
            </a:r>
            <a:r>
              <a:rPr lang="en-US" dirty="0"/>
              <a:t> </a:t>
            </a:r>
          </a:p>
          <a:p>
            <a:pPr lvl="2"/>
            <a:r>
              <a:rPr lang="en-US" sz="1600" b="1" dirty="0"/>
              <a:t>Complementary metal oxide semiconductor</a:t>
            </a:r>
            <a:r>
              <a:rPr lang="en-US" sz="1600" dirty="0"/>
              <a:t> (CMOS)</a:t>
            </a:r>
          </a:p>
          <a:p>
            <a:pPr lvl="1"/>
            <a:r>
              <a:rPr lang="en-US" sz="1600" dirty="0">
                <a:hlinkClick r:id="rId3"/>
              </a:rPr>
              <a:t>http://electronics.howstuffworks.com/digital-camera.htm</a:t>
            </a:r>
            <a:r>
              <a:rPr lang="en-US" sz="1600" dirty="0"/>
              <a:t> </a:t>
            </a:r>
          </a:p>
          <a:p>
            <a:pPr lvl="2"/>
            <a:endParaRPr lang="en-US" sz="1600" dirty="0"/>
          </a:p>
        </p:txBody>
      </p:sp>
      <p:pic>
        <p:nvPicPr>
          <p:cNvPr id="65540" name="Picture 4" descr="PowerShot SD200"/>
          <p:cNvPicPr>
            <a:picLocks noChangeAspect="1" noChangeArrowheads="1"/>
          </p:cNvPicPr>
          <p:nvPr/>
        </p:nvPicPr>
        <p:blipFill>
          <a:blip r:embed="rId4" cstate="print"/>
          <a:srcRect l="12286" r="6143"/>
          <a:stretch>
            <a:fillRect/>
          </a:stretch>
        </p:blipFill>
        <p:spPr bwMode="auto">
          <a:xfrm>
            <a:off x="1676400" y="1579562"/>
            <a:ext cx="4411662" cy="207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pic>
        <p:nvPicPr>
          <p:cNvPr id="7" name="Picture 7" descr="ccd_vs_cmo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1" y="1219200"/>
            <a:ext cx="433270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1937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5" descr="BayerPatternFiltr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533526"/>
            <a:ext cx="44196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Color filter arrays</a:t>
            </a:r>
          </a:p>
        </p:txBody>
      </p:sp>
      <p:pic>
        <p:nvPicPr>
          <p:cNvPr id="67588" name="Picture 4" descr="ccd_interpola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406526"/>
            <a:ext cx="1371600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ext Box 7"/>
          <p:cNvSpPr txBox="1">
            <a:spLocks noChangeArrowheads="1"/>
          </p:cNvSpPr>
          <p:nvPr/>
        </p:nvSpPr>
        <p:spPr bwMode="auto">
          <a:xfrm>
            <a:off x="8839201" y="6583364"/>
            <a:ext cx="1520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Steve Seitz</a:t>
            </a:r>
          </a:p>
        </p:txBody>
      </p: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5562601" y="1371600"/>
            <a:ext cx="3711575" cy="15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Demosaicing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Estimation of missing components from neighboring values</a:t>
            </a:r>
          </a:p>
        </p:txBody>
      </p:sp>
      <p:sp>
        <p:nvSpPr>
          <p:cNvPr id="415755" name="Rectangle 11"/>
          <p:cNvSpPr>
            <a:spLocks noChangeArrowheads="1"/>
          </p:cNvSpPr>
          <p:nvPr/>
        </p:nvSpPr>
        <p:spPr bwMode="auto">
          <a:xfrm>
            <a:off x="7162800" y="3581400"/>
            <a:ext cx="289560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/>
              <a:t>Why more green?</a:t>
            </a:r>
          </a:p>
        </p:txBody>
      </p:sp>
      <p:sp>
        <p:nvSpPr>
          <p:cNvPr id="67592" name="Rectangle 12"/>
          <p:cNvSpPr>
            <a:spLocks noChangeArrowheads="1"/>
          </p:cNvSpPr>
          <p:nvPr/>
        </p:nvSpPr>
        <p:spPr bwMode="auto">
          <a:xfrm>
            <a:off x="1981200" y="1071861"/>
            <a:ext cx="25651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Bayer grid</a:t>
            </a:r>
            <a:r>
              <a:rPr lang="en-US" dirty="0"/>
              <a:t> (1976)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477000" y="4078288"/>
            <a:ext cx="3581400" cy="2297112"/>
            <a:chOff x="3264" y="2569"/>
            <a:chExt cx="2256" cy="1447"/>
          </a:xfrm>
        </p:grpSpPr>
        <p:pic>
          <p:nvPicPr>
            <p:cNvPr id="67594" name="Picture 10" descr="equiluminant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64" y="2569"/>
              <a:ext cx="2256" cy="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595" name="Rectangle 13"/>
            <p:cNvSpPr>
              <a:spLocks noChangeArrowheads="1"/>
            </p:cNvSpPr>
            <p:nvPr/>
          </p:nvSpPr>
          <p:spPr bwMode="auto">
            <a:xfrm>
              <a:off x="3456" y="3824"/>
              <a:ext cx="204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2"/>
                  </a:solidFill>
                </a:rPr>
                <a:t>Human Luminance Sensitivity Function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5" descr="BayerPatternFiltr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533526"/>
            <a:ext cx="44196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Color filter arrays</a:t>
            </a:r>
          </a:p>
        </p:txBody>
      </p:sp>
      <p:pic>
        <p:nvPicPr>
          <p:cNvPr id="67588" name="Picture 4" descr="ccd_interpola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406526"/>
            <a:ext cx="1371600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5562601" y="1371600"/>
            <a:ext cx="3711575" cy="15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Demosaicing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Estimation of missing components from neighboring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C7980-8B6C-4246-8FC6-C4DAA6CFD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8"/>
          <a:stretch/>
        </p:blipFill>
        <p:spPr>
          <a:xfrm>
            <a:off x="6903647" y="3505200"/>
            <a:ext cx="3566306" cy="2514600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E9785C8B-AB39-5944-B319-2FD00C157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038088"/>
            <a:ext cx="510540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1800" dirty="0"/>
              <a:t>Recent </a:t>
            </a:r>
            <a:r>
              <a:rPr lang="en-US" sz="1800" dirty="0" err="1"/>
              <a:t>cameraphone</a:t>
            </a:r>
            <a:r>
              <a:rPr lang="en-US" sz="1800" dirty="0"/>
              <a:t> technology: </a:t>
            </a:r>
            <a:r>
              <a:rPr lang="en-US" sz="1800" dirty="0">
                <a:hlinkClick r:id="rId6"/>
              </a:rPr>
              <a:t>pixel binning</a:t>
            </a:r>
            <a:endParaRPr lang="en-US" sz="1800" dirty="0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0B9757D7-129D-A74A-9A34-14C52B316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071861"/>
            <a:ext cx="25651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Bayer grid</a:t>
            </a:r>
            <a:r>
              <a:rPr lang="en-US" dirty="0"/>
              <a:t> (1976)</a:t>
            </a:r>
          </a:p>
        </p:txBody>
      </p:sp>
    </p:spTree>
    <p:extLst>
      <p:ext uri="{BB962C8B-B14F-4D97-AF65-F5344CB8AC3E}">
        <p14:creationId xmlns:p14="http://schemas.microsoft.com/office/powerpoint/2010/main" val="3930954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2895600" y="1066801"/>
          <a:ext cx="609600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2566890" imgH="2249206" progId="">
                  <p:embed/>
                </p:oleObj>
              </mc:Choice>
              <mc:Fallback>
                <p:oleObj name="Image" r:id="rId3" imgW="2566890" imgH="2249206" progId="">
                  <p:embed/>
                  <p:pic>
                    <p:nvPicPr>
                      <p:cNvPr id="717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066801"/>
                        <a:ext cx="6096000" cy="534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</a:t>
            </a:r>
            <a:r>
              <a:rPr lang="en-US" dirty="0" err="1"/>
              <a:t>Demosaicing</a:t>
            </a:r>
            <a:r>
              <a:rPr lang="en-US" dirty="0"/>
              <a:t>: Color </a:t>
            </a:r>
            <a:r>
              <a:rPr lang="en-US" dirty="0" err="1"/>
              <a:t>Moire</a:t>
            </a:r>
            <a:endParaRPr lang="en-US" dirty="0"/>
          </a:p>
        </p:txBody>
      </p:sp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9067800" y="6583364"/>
            <a:ext cx="14430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F. Durand</a:t>
            </a:r>
          </a:p>
        </p:txBody>
      </p:sp>
    </p:spTree>
    <p:extLst>
      <p:ext uri="{BB962C8B-B14F-4D97-AF65-F5344CB8AC3E}">
        <p14:creationId xmlns:p14="http://schemas.microsoft.com/office/powerpoint/2010/main" val="351984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Home-Made Pinhole Camera </a:t>
            </a:r>
          </a:p>
        </p:txBody>
      </p:sp>
      <p:pic>
        <p:nvPicPr>
          <p:cNvPr id="32771" name="Picture 11" descr="The image “http://www.debevec.org/Pinhole/pinhole-debevec.jpg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866900"/>
            <a:ext cx="60960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7" descr="35mm-pinhole-camera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990600"/>
            <a:ext cx="281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Rectangle 12"/>
          <p:cNvSpPr>
            <a:spLocks noChangeArrowheads="1"/>
          </p:cNvSpPr>
          <p:nvPr/>
        </p:nvSpPr>
        <p:spPr bwMode="auto">
          <a:xfrm>
            <a:off x="6462714" y="6448426"/>
            <a:ext cx="3824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hlinkClick r:id="rId6"/>
              </a:rPr>
              <a:t>http://www.debevec.org/Pinhole/</a:t>
            </a:r>
            <a:endParaRPr lang="en-US" sz="2000"/>
          </a:p>
        </p:txBody>
      </p:sp>
      <p:sp>
        <p:nvSpPr>
          <p:cNvPr id="32775" name="Text Box 14"/>
          <p:cNvSpPr txBox="1">
            <a:spLocks noChangeArrowheads="1"/>
          </p:cNvSpPr>
          <p:nvPr/>
        </p:nvSpPr>
        <p:spPr bwMode="auto">
          <a:xfrm>
            <a:off x="1587500" y="6583364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  <p:extLst>
      <p:ext uri="{BB962C8B-B14F-4D97-AF65-F5344CB8AC3E}">
        <p14:creationId xmlns:p14="http://schemas.microsoft.com/office/powerpoint/2010/main" val="3195782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Cause of Color </a:t>
            </a:r>
            <a:r>
              <a:rPr lang="en-US" dirty="0" err="1"/>
              <a:t>Moire</a:t>
            </a:r>
            <a:endParaRPr lang="en-US" dirty="0"/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3810000" y="2362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4114800" y="2362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4419600" y="2362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4724400" y="2362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5029200" y="2362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5334000" y="2362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5638800" y="2362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5943600" y="2362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6248400" y="2362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6553200" y="2362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6858000" y="2362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7162800" y="2362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3810000" y="2743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4114800" y="2743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4419600" y="2743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4724400" y="2743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1" name="Rectangle 19"/>
          <p:cNvSpPr>
            <a:spLocks noChangeArrowheads="1"/>
          </p:cNvSpPr>
          <p:nvPr/>
        </p:nvSpPr>
        <p:spPr bwMode="auto">
          <a:xfrm>
            <a:off x="5029200" y="2743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2" name="Rectangle 20"/>
          <p:cNvSpPr>
            <a:spLocks noChangeArrowheads="1"/>
          </p:cNvSpPr>
          <p:nvPr/>
        </p:nvSpPr>
        <p:spPr bwMode="auto">
          <a:xfrm>
            <a:off x="5334000" y="2743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3" name="Rectangle 21"/>
          <p:cNvSpPr>
            <a:spLocks noChangeArrowheads="1"/>
          </p:cNvSpPr>
          <p:nvPr/>
        </p:nvSpPr>
        <p:spPr bwMode="auto">
          <a:xfrm>
            <a:off x="5638800" y="2743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4" name="Rectangle 22"/>
          <p:cNvSpPr>
            <a:spLocks noChangeArrowheads="1"/>
          </p:cNvSpPr>
          <p:nvPr/>
        </p:nvSpPr>
        <p:spPr bwMode="auto">
          <a:xfrm>
            <a:off x="5943600" y="2743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5" name="Rectangle 23"/>
          <p:cNvSpPr>
            <a:spLocks noChangeArrowheads="1"/>
          </p:cNvSpPr>
          <p:nvPr/>
        </p:nvSpPr>
        <p:spPr bwMode="auto">
          <a:xfrm>
            <a:off x="6248400" y="2743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6" name="Rectangle 24"/>
          <p:cNvSpPr>
            <a:spLocks noChangeArrowheads="1"/>
          </p:cNvSpPr>
          <p:nvPr/>
        </p:nvSpPr>
        <p:spPr bwMode="auto">
          <a:xfrm>
            <a:off x="6553200" y="2743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7" name="Rectangle 25"/>
          <p:cNvSpPr>
            <a:spLocks noChangeArrowheads="1"/>
          </p:cNvSpPr>
          <p:nvPr/>
        </p:nvSpPr>
        <p:spPr bwMode="auto">
          <a:xfrm>
            <a:off x="6858000" y="2743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8" name="Rectangle 26"/>
          <p:cNvSpPr>
            <a:spLocks noChangeArrowheads="1"/>
          </p:cNvSpPr>
          <p:nvPr/>
        </p:nvSpPr>
        <p:spPr bwMode="auto">
          <a:xfrm>
            <a:off x="7162800" y="2743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59" name="Rectangle 27"/>
          <p:cNvSpPr>
            <a:spLocks noChangeArrowheads="1"/>
          </p:cNvSpPr>
          <p:nvPr/>
        </p:nvSpPr>
        <p:spPr bwMode="auto">
          <a:xfrm>
            <a:off x="3810000" y="3124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0" name="Rectangle 28"/>
          <p:cNvSpPr>
            <a:spLocks noChangeArrowheads="1"/>
          </p:cNvSpPr>
          <p:nvPr/>
        </p:nvSpPr>
        <p:spPr bwMode="auto">
          <a:xfrm>
            <a:off x="4114800" y="3124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1" name="Rectangle 29"/>
          <p:cNvSpPr>
            <a:spLocks noChangeArrowheads="1"/>
          </p:cNvSpPr>
          <p:nvPr/>
        </p:nvSpPr>
        <p:spPr bwMode="auto">
          <a:xfrm>
            <a:off x="4419600" y="3124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2" name="Rectangle 30"/>
          <p:cNvSpPr>
            <a:spLocks noChangeArrowheads="1"/>
          </p:cNvSpPr>
          <p:nvPr/>
        </p:nvSpPr>
        <p:spPr bwMode="auto">
          <a:xfrm>
            <a:off x="4724400" y="3124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3" name="Rectangle 31"/>
          <p:cNvSpPr>
            <a:spLocks noChangeArrowheads="1"/>
          </p:cNvSpPr>
          <p:nvPr/>
        </p:nvSpPr>
        <p:spPr bwMode="auto">
          <a:xfrm>
            <a:off x="5029200" y="3124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4" name="Rectangle 32"/>
          <p:cNvSpPr>
            <a:spLocks noChangeArrowheads="1"/>
          </p:cNvSpPr>
          <p:nvPr/>
        </p:nvSpPr>
        <p:spPr bwMode="auto">
          <a:xfrm>
            <a:off x="5334000" y="3124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5" name="Rectangle 33"/>
          <p:cNvSpPr>
            <a:spLocks noChangeArrowheads="1"/>
          </p:cNvSpPr>
          <p:nvPr/>
        </p:nvSpPr>
        <p:spPr bwMode="auto">
          <a:xfrm>
            <a:off x="5638800" y="3124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6" name="Rectangle 34"/>
          <p:cNvSpPr>
            <a:spLocks noChangeArrowheads="1"/>
          </p:cNvSpPr>
          <p:nvPr/>
        </p:nvSpPr>
        <p:spPr bwMode="auto">
          <a:xfrm>
            <a:off x="5943600" y="3124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7" name="Rectangle 35"/>
          <p:cNvSpPr>
            <a:spLocks noChangeArrowheads="1"/>
          </p:cNvSpPr>
          <p:nvPr/>
        </p:nvSpPr>
        <p:spPr bwMode="auto">
          <a:xfrm>
            <a:off x="6248400" y="3124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8" name="Rectangle 36"/>
          <p:cNvSpPr>
            <a:spLocks noChangeArrowheads="1"/>
          </p:cNvSpPr>
          <p:nvPr/>
        </p:nvSpPr>
        <p:spPr bwMode="auto">
          <a:xfrm>
            <a:off x="6553200" y="3124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69" name="Rectangle 37"/>
          <p:cNvSpPr>
            <a:spLocks noChangeArrowheads="1"/>
          </p:cNvSpPr>
          <p:nvPr/>
        </p:nvSpPr>
        <p:spPr bwMode="auto">
          <a:xfrm>
            <a:off x="6858000" y="3124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0" name="Rectangle 38"/>
          <p:cNvSpPr>
            <a:spLocks noChangeArrowheads="1"/>
          </p:cNvSpPr>
          <p:nvPr/>
        </p:nvSpPr>
        <p:spPr bwMode="auto">
          <a:xfrm>
            <a:off x="7162800" y="3124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1" name="Rectangle 39"/>
          <p:cNvSpPr>
            <a:spLocks noChangeArrowheads="1"/>
          </p:cNvSpPr>
          <p:nvPr/>
        </p:nvSpPr>
        <p:spPr bwMode="auto">
          <a:xfrm>
            <a:off x="3810000" y="3505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2" name="Rectangle 40"/>
          <p:cNvSpPr>
            <a:spLocks noChangeArrowheads="1"/>
          </p:cNvSpPr>
          <p:nvPr/>
        </p:nvSpPr>
        <p:spPr bwMode="auto">
          <a:xfrm>
            <a:off x="4114800" y="3505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3" name="Rectangle 41"/>
          <p:cNvSpPr>
            <a:spLocks noChangeArrowheads="1"/>
          </p:cNvSpPr>
          <p:nvPr/>
        </p:nvSpPr>
        <p:spPr bwMode="auto">
          <a:xfrm>
            <a:off x="4419600" y="3505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4" name="Rectangle 42"/>
          <p:cNvSpPr>
            <a:spLocks noChangeArrowheads="1"/>
          </p:cNvSpPr>
          <p:nvPr/>
        </p:nvSpPr>
        <p:spPr bwMode="auto">
          <a:xfrm>
            <a:off x="4724400" y="3505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5" name="Rectangle 43"/>
          <p:cNvSpPr>
            <a:spLocks noChangeArrowheads="1"/>
          </p:cNvSpPr>
          <p:nvPr/>
        </p:nvSpPr>
        <p:spPr bwMode="auto">
          <a:xfrm>
            <a:off x="5029200" y="3505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6" name="Rectangle 44"/>
          <p:cNvSpPr>
            <a:spLocks noChangeArrowheads="1"/>
          </p:cNvSpPr>
          <p:nvPr/>
        </p:nvSpPr>
        <p:spPr bwMode="auto">
          <a:xfrm>
            <a:off x="5334000" y="3505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7" name="Rectangle 45"/>
          <p:cNvSpPr>
            <a:spLocks noChangeArrowheads="1"/>
          </p:cNvSpPr>
          <p:nvPr/>
        </p:nvSpPr>
        <p:spPr bwMode="auto">
          <a:xfrm>
            <a:off x="5638800" y="3505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8" name="Rectangle 46"/>
          <p:cNvSpPr>
            <a:spLocks noChangeArrowheads="1"/>
          </p:cNvSpPr>
          <p:nvPr/>
        </p:nvSpPr>
        <p:spPr bwMode="auto">
          <a:xfrm>
            <a:off x="5943600" y="3505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79" name="Rectangle 47"/>
          <p:cNvSpPr>
            <a:spLocks noChangeArrowheads="1"/>
          </p:cNvSpPr>
          <p:nvPr/>
        </p:nvSpPr>
        <p:spPr bwMode="auto">
          <a:xfrm>
            <a:off x="6248400" y="3505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0" name="Rectangle 48"/>
          <p:cNvSpPr>
            <a:spLocks noChangeArrowheads="1"/>
          </p:cNvSpPr>
          <p:nvPr/>
        </p:nvSpPr>
        <p:spPr bwMode="auto">
          <a:xfrm>
            <a:off x="6553200" y="3505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1" name="Rectangle 49"/>
          <p:cNvSpPr>
            <a:spLocks noChangeArrowheads="1"/>
          </p:cNvSpPr>
          <p:nvPr/>
        </p:nvSpPr>
        <p:spPr bwMode="auto">
          <a:xfrm>
            <a:off x="6858000" y="3505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2" name="Rectangle 50"/>
          <p:cNvSpPr>
            <a:spLocks noChangeArrowheads="1"/>
          </p:cNvSpPr>
          <p:nvPr/>
        </p:nvSpPr>
        <p:spPr bwMode="auto">
          <a:xfrm>
            <a:off x="7162800" y="3505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3" name="Rectangle 51"/>
          <p:cNvSpPr>
            <a:spLocks noChangeArrowheads="1"/>
          </p:cNvSpPr>
          <p:nvPr/>
        </p:nvSpPr>
        <p:spPr bwMode="auto">
          <a:xfrm>
            <a:off x="3810000" y="3886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4" name="Rectangle 52"/>
          <p:cNvSpPr>
            <a:spLocks noChangeArrowheads="1"/>
          </p:cNvSpPr>
          <p:nvPr/>
        </p:nvSpPr>
        <p:spPr bwMode="auto">
          <a:xfrm>
            <a:off x="4114800" y="3886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5" name="Rectangle 53"/>
          <p:cNvSpPr>
            <a:spLocks noChangeArrowheads="1"/>
          </p:cNvSpPr>
          <p:nvPr/>
        </p:nvSpPr>
        <p:spPr bwMode="auto">
          <a:xfrm>
            <a:off x="4419600" y="3886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6" name="Rectangle 54"/>
          <p:cNvSpPr>
            <a:spLocks noChangeArrowheads="1"/>
          </p:cNvSpPr>
          <p:nvPr/>
        </p:nvSpPr>
        <p:spPr bwMode="auto">
          <a:xfrm>
            <a:off x="4724400" y="3886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7" name="Rectangle 55"/>
          <p:cNvSpPr>
            <a:spLocks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8" name="Rectangle 56"/>
          <p:cNvSpPr>
            <a:spLocks noChangeArrowheads="1"/>
          </p:cNvSpPr>
          <p:nvPr/>
        </p:nvSpPr>
        <p:spPr bwMode="auto">
          <a:xfrm>
            <a:off x="5334000" y="3886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89" name="Rectangle 57"/>
          <p:cNvSpPr>
            <a:spLocks noChangeArrowheads="1"/>
          </p:cNvSpPr>
          <p:nvPr/>
        </p:nvSpPr>
        <p:spPr bwMode="auto">
          <a:xfrm>
            <a:off x="5638800" y="3886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0" name="Rectangle 58"/>
          <p:cNvSpPr>
            <a:spLocks noChangeArrowheads="1"/>
          </p:cNvSpPr>
          <p:nvPr/>
        </p:nvSpPr>
        <p:spPr bwMode="auto">
          <a:xfrm>
            <a:off x="5943600" y="3886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1" name="Rectangle 59"/>
          <p:cNvSpPr>
            <a:spLocks noChangeArrowheads="1"/>
          </p:cNvSpPr>
          <p:nvPr/>
        </p:nvSpPr>
        <p:spPr bwMode="auto">
          <a:xfrm>
            <a:off x="6248400" y="3886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2" name="Rectangle 60"/>
          <p:cNvSpPr>
            <a:spLocks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3" name="Rectangle 61"/>
          <p:cNvSpPr>
            <a:spLocks noChangeArrowheads="1"/>
          </p:cNvSpPr>
          <p:nvPr/>
        </p:nvSpPr>
        <p:spPr bwMode="auto">
          <a:xfrm>
            <a:off x="6858000" y="3886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4" name="Rectangle 62"/>
          <p:cNvSpPr>
            <a:spLocks noChangeArrowheads="1"/>
          </p:cNvSpPr>
          <p:nvPr/>
        </p:nvSpPr>
        <p:spPr bwMode="auto">
          <a:xfrm>
            <a:off x="7162800" y="3886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5" name="Rectangle 63"/>
          <p:cNvSpPr>
            <a:spLocks noChangeArrowheads="1"/>
          </p:cNvSpPr>
          <p:nvPr/>
        </p:nvSpPr>
        <p:spPr bwMode="auto">
          <a:xfrm>
            <a:off x="3810000" y="4267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6" name="Rectangle 64"/>
          <p:cNvSpPr>
            <a:spLocks noChangeArrowheads="1"/>
          </p:cNvSpPr>
          <p:nvPr/>
        </p:nvSpPr>
        <p:spPr bwMode="auto">
          <a:xfrm>
            <a:off x="4114800" y="4267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7" name="Rectangle 65"/>
          <p:cNvSpPr>
            <a:spLocks noChangeArrowheads="1"/>
          </p:cNvSpPr>
          <p:nvPr/>
        </p:nvSpPr>
        <p:spPr bwMode="auto">
          <a:xfrm>
            <a:off x="4419600" y="4267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8" name="Rectangle 66"/>
          <p:cNvSpPr>
            <a:spLocks noChangeArrowheads="1"/>
          </p:cNvSpPr>
          <p:nvPr/>
        </p:nvSpPr>
        <p:spPr bwMode="auto">
          <a:xfrm>
            <a:off x="4724400" y="4267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99" name="Rectangle 67"/>
          <p:cNvSpPr>
            <a:spLocks noChangeArrowheads="1"/>
          </p:cNvSpPr>
          <p:nvPr/>
        </p:nvSpPr>
        <p:spPr bwMode="auto">
          <a:xfrm>
            <a:off x="5029200" y="4267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0" name="Rectangle 68"/>
          <p:cNvSpPr>
            <a:spLocks noChangeArrowheads="1"/>
          </p:cNvSpPr>
          <p:nvPr/>
        </p:nvSpPr>
        <p:spPr bwMode="auto">
          <a:xfrm>
            <a:off x="5334000" y="4267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1" name="Rectangle 69"/>
          <p:cNvSpPr>
            <a:spLocks noChangeArrowheads="1"/>
          </p:cNvSpPr>
          <p:nvPr/>
        </p:nvSpPr>
        <p:spPr bwMode="auto">
          <a:xfrm>
            <a:off x="5638800" y="4267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2" name="Rectangle 70"/>
          <p:cNvSpPr>
            <a:spLocks noChangeArrowheads="1"/>
          </p:cNvSpPr>
          <p:nvPr/>
        </p:nvSpPr>
        <p:spPr bwMode="auto">
          <a:xfrm>
            <a:off x="5943600" y="4267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3" name="Rectangle 71"/>
          <p:cNvSpPr>
            <a:spLocks noChangeArrowheads="1"/>
          </p:cNvSpPr>
          <p:nvPr/>
        </p:nvSpPr>
        <p:spPr bwMode="auto">
          <a:xfrm>
            <a:off x="6248400" y="4267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4" name="Rectangle 72"/>
          <p:cNvSpPr>
            <a:spLocks noChangeArrowheads="1"/>
          </p:cNvSpPr>
          <p:nvPr/>
        </p:nvSpPr>
        <p:spPr bwMode="auto">
          <a:xfrm>
            <a:off x="6553200" y="4267200"/>
            <a:ext cx="304800" cy="3048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5" name="Rectangle 73"/>
          <p:cNvSpPr>
            <a:spLocks noChangeArrowheads="1"/>
          </p:cNvSpPr>
          <p:nvPr/>
        </p:nvSpPr>
        <p:spPr bwMode="auto">
          <a:xfrm>
            <a:off x="6858000" y="4267200"/>
            <a:ext cx="3048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706" name="Rectangle 74"/>
          <p:cNvSpPr>
            <a:spLocks noChangeArrowheads="1"/>
          </p:cNvSpPr>
          <p:nvPr/>
        </p:nvSpPr>
        <p:spPr bwMode="auto">
          <a:xfrm>
            <a:off x="7162800" y="4267200"/>
            <a:ext cx="304800" cy="3048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9707" name="Group 75"/>
          <p:cNvGrpSpPr>
            <a:grpSpLocks/>
          </p:cNvGrpSpPr>
          <p:nvPr/>
        </p:nvGrpSpPr>
        <p:grpSpPr bwMode="auto">
          <a:xfrm>
            <a:off x="3733800" y="2438400"/>
            <a:ext cx="5867400" cy="3124200"/>
            <a:chOff x="1776" y="1200"/>
            <a:chExt cx="3264" cy="2736"/>
          </a:xfrm>
        </p:grpSpPr>
        <p:sp>
          <p:nvSpPr>
            <p:cNvPr id="69716" name="Line 76"/>
            <p:cNvSpPr>
              <a:spLocks noChangeShapeType="1"/>
            </p:cNvSpPr>
            <p:nvPr/>
          </p:nvSpPr>
          <p:spPr bwMode="auto">
            <a:xfrm flipV="1">
              <a:off x="1776" y="1200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7" name="Line 77"/>
            <p:cNvSpPr>
              <a:spLocks noChangeShapeType="1"/>
            </p:cNvSpPr>
            <p:nvPr/>
          </p:nvSpPr>
          <p:spPr bwMode="auto">
            <a:xfrm flipV="1">
              <a:off x="1968" y="1392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8" name="Line 78"/>
            <p:cNvSpPr>
              <a:spLocks noChangeShapeType="1"/>
            </p:cNvSpPr>
            <p:nvPr/>
          </p:nvSpPr>
          <p:spPr bwMode="auto">
            <a:xfrm flipV="1">
              <a:off x="2160" y="1584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9" name="Line 79"/>
            <p:cNvSpPr>
              <a:spLocks noChangeShapeType="1"/>
            </p:cNvSpPr>
            <p:nvPr/>
          </p:nvSpPr>
          <p:spPr bwMode="auto">
            <a:xfrm flipV="1">
              <a:off x="2352" y="1776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9708" name="Text Box 80"/>
          <p:cNvSpPr txBox="1">
            <a:spLocks noChangeArrowheads="1"/>
          </p:cNvSpPr>
          <p:nvPr/>
        </p:nvSpPr>
        <p:spPr bwMode="auto">
          <a:xfrm>
            <a:off x="2514601" y="2284413"/>
            <a:ext cx="128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detector</a:t>
            </a:r>
          </a:p>
        </p:txBody>
      </p:sp>
      <p:sp>
        <p:nvSpPr>
          <p:cNvPr id="69709" name="Text Box 81"/>
          <p:cNvSpPr txBox="1">
            <a:spLocks noChangeArrowheads="1"/>
          </p:cNvSpPr>
          <p:nvPr/>
        </p:nvSpPr>
        <p:spPr bwMode="auto">
          <a:xfrm>
            <a:off x="5192713" y="5332414"/>
            <a:ext cx="50658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Fine black and white detail in image</a:t>
            </a:r>
          </a:p>
          <a:p>
            <a:r>
              <a:rPr lang="en-US"/>
              <a:t>misinterpreted as color information</a:t>
            </a:r>
          </a:p>
        </p:txBody>
      </p:sp>
      <p:grpSp>
        <p:nvGrpSpPr>
          <p:cNvPr id="69710" name="Group 82"/>
          <p:cNvGrpSpPr>
            <a:grpSpLocks/>
          </p:cNvGrpSpPr>
          <p:nvPr/>
        </p:nvGrpSpPr>
        <p:grpSpPr bwMode="auto">
          <a:xfrm>
            <a:off x="2362200" y="1600200"/>
            <a:ext cx="5867400" cy="3124200"/>
            <a:chOff x="1776" y="1200"/>
            <a:chExt cx="3264" cy="2736"/>
          </a:xfrm>
        </p:grpSpPr>
        <p:sp>
          <p:nvSpPr>
            <p:cNvPr id="69712" name="Line 83"/>
            <p:cNvSpPr>
              <a:spLocks noChangeShapeType="1"/>
            </p:cNvSpPr>
            <p:nvPr/>
          </p:nvSpPr>
          <p:spPr bwMode="auto">
            <a:xfrm flipV="1">
              <a:off x="1776" y="1200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3" name="Line 84"/>
            <p:cNvSpPr>
              <a:spLocks noChangeShapeType="1"/>
            </p:cNvSpPr>
            <p:nvPr/>
          </p:nvSpPr>
          <p:spPr bwMode="auto">
            <a:xfrm flipV="1">
              <a:off x="1968" y="1392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4" name="Line 85"/>
            <p:cNvSpPr>
              <a:spLocks noChangeShapeType="1"/>
            </p:cNvSpPr>
            <p:nvPr/>
          </p:nvSpPr>
          <p:spPr bwMode="auto">
            <a:xfrm flipV="1">
              <a:off x="2160" y="1584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715" name="Line 86"/>
            <p:cNvSpPr>
              <a:spLocks noChangeShapeType="1"/>
            </p:cNvSpPr>
            <p:nvPr/>
          </p:nvSpPr>
          <p:spPr bwMode="auto">
            <a:xfrm flipV="1">
              <a:off x="2352" y="1776"/>
              <a:ext cx="2688" cy="2160"/>
            </a:xfrm>
            <a:prstGeom prst="line">
              <a:avLst/>
            </a:prstGeom>
            <a:noFill/>
            <a:ln w="1778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9711" name="Text Box 87"/>
          <p:cNvSpPr txBox="1">
            <a:spLocks noChangeArrowheads="1"/>
          </p:cNvSpPr>
          <p:nvPr/>
        </p:nvSpPr>
        <p:spPr bwMode="auto">
          <a:xfrm>
            <a:off x="9067800" y="6583364"/>
            <a:ext cx="14430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F. Durand</a:t>
            </a:r>
          </a:p>
        </p:txBody>
      </p:sp>
    </p:spTree>
    <p:extLst>
      <p:ext uri="{BB962C8B-B14F-4D97-AF65-F5344CB8AC3E}">
        <p14:creationId xmlns:p14="http://schemas.microsoft.com/office/powerpoint/2010/main" val="2142274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 digital camera artifacts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73914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Noise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low light is where you most notice noise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light sensitivity (ISO) / noise tradeoff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stuck pixels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In-camera processing</a:t>
            </a:r>
          </a:p>
          <a:p>
            <a:pPr lvl="2">
              <a:lnSpc>
                <a:spcPct val="80000"/>
              </a:lnSpc>
            </a:pPr>
            <a:r>
              <a:rPr lang="en-US" sz="1600" dirty="0" err="1"/>
              <a:t>oversharpening</a:t>
            </a:r>
            <a:r>
              <a:rPr lang="en-US" sz="1600" dirty="0"/>
              <a:t> can produce halos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Compression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JPEG artifacts, blocking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Blooming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CCD charge overflowing into neighboring pixels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Color artifacts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Color moire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Purple fringing from </a:t>
            </a:r>
            <a:r>
              <a:rPr lang="en-US" sz="1600" dirty="0" err="1"/>
              <a:t>microlenses</a:t>
            </a:r>
            <a:endParaRPr lang="en-US" sz="1600" dirty="0"/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6800" y="365760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67800" y="2667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7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86800" y="1257300"/>
            <a:ext cx="1574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6" t="36048" r="58994" b="20902"/>
          <a:stretch/>
        </p:blipFill>
        <p:spPr>
          <a:xfrm>
            <a:off x="8686801" y="5257800"/>
            <a:ext cx="1600200" cy="11201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Camera Artifacts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Noise</a:t>
            </a:r>
          </a:p>
          <a:p>
            <a:pPr lvl="2">
              <a:lnSpc>
                <a:spcPct val="80000"/>
              </a:lnSpc>
            </a:pPr>
            <a:r>
              <a:rPr lang="en-US" sz="1600"/>
              <a:t>low light is where you most notice </a:t>
            </a:r>
            <a:r>
              <a:rPr lang="en-US" sz="1600">
                <a:hlinkClick r:id="rId3"/>
              </a:rPr>
              <a:t>noise</a:t>
            </a:r>
            <a:endParaRPr lang="en-US" sz="1600"/>
          </a:p>
          <a:p>
            <a:pPr lvl="2">
              <a:lnSpc>
                <a:spcPct val="80000"/>
              </a:lnSpc>
            </a:pPr>
            <a:r>
              <a:rPr lang="en-US" sz="1600"/>
              <a:t>light sensitivity (ISO) / noise tradeoff</a:t>
            </a:r>
          </a:p>
          <a:p>
            <a:pPr lvl="2">
              <a:lnSpc>
                <a:spcPct val="80000"/>
              </a:lnSpc>
            </a:pPr>
            <a:r>
              <a:rPr lang="en-US" sz="1600"/>
              <a:t>stuck pixels</a:t>
            </a:r>
            <a:br>
              <a:rPr lang="en-US" sz="1600"/>
            </a:br>
            <a:endParaRPr lang="en-US" sz="1600"/>
          </a:p>
          <a:p>
            <a:pPr>
              <a:lnSpc>
                <a:spcPct val="80000"/>
              </a:lnSpc>
            </a:pPr>
            <a:r>
              <a:rPr lang="en-US" sz="2400"/>
              <a:t>In-camera processing</a:t>
            </a:r>
          </a:p>
          <a:p>
            <a:pPr lvl="2">
              <a:lnSpc>
                <a:spcPct val="80000"/>
              </a:lnSpc>
            </a:pPr>
            <a:r>
              <a:rPr lang="en-US" sz="1600"/>
              <a:t>oversharpening can produce </a:t>
            </a:r>
            <a:r>
              <a:rPr lang="en-US" sz="1600">
                <a:hlinkClick r:id="rId4"/>
              </a:rPr>
              <a:t>halos</a:t>
            </a:r>
            <a:br>
              <a:rPr lang="en-US" sz="1600"/>
            </a:br>
            <a:endParaRPr lang="en-US" sz="1600"/>
          </a:p>
          <a:p>
            <a:pPr>
              <a:lnSpc>
                <a:spcPct val="80000"/>
              </a:lnSpc>
            </a:pPr>
            <a:r>
              <a:rPr lang="en-US" sz="2400"/>
              <a:t>Compression</a:t>
            </a:r>
          </a:p>
          <a:p>
            <a:pPr lvl="2">
              <a:lnSpc>
                <a:spcPct val="80000"/>
              </a:lnSpc>
            </a:pPr>
            <a:r>
              <a:rPr lang="en-US" sz="1600"/>
              <a:t>JPEG artifacts, blocking</a:t>
            </a:r>
            <a:br>
              <a:rPr lang="en-US" sz="1600"/>
            </a:br>
            <a:endParaRPr lang="en-US" sz="1600"/>
          </a:p>
          <a:p>
            <a:pPr>
              <a:lnSpc>
                <a:spcPct val="80000"/>
              </a:lnSpc>
            </a:pPr>
            <a:r>
              <a:rPr lang="en-US" sz="2400"/>
              <a:t>Blooming</a:t>
            </a:r>
          </a:p>
          <a:p>
            <a:pPr lvl="2">
              <a:lnSpc>
                <a:spcPct val="80000"/>
              </a:lnSpc>
            </a:pPr>
            <a:r>
              <a:rPr lang="en-US" sz="1600"/>
              <a:t>charge </a:t>
            </a:r>
            <a:r>
              <a:rPr lang="en-US" sz="1600">
                <a:hlinkClick r:id="rId5"/>
              </a:rPr>
              <a:t>overflowing</a:t>
            </a:r>
            <a:r>
              <a:rPr lang="en-US" sz="1600"/>
              <a:t> into neighboring pixels</a:t>
            </a:r>
            <a:br>
              <a:rPr lang="en-US" sz="1600"/>
            </a:br>
            <a:endParaRPr lang="en-US" sz="1600"/>
          </a:p>
          <a:p>
            <a:pPr>
              <a:lnSpc>
                <a:spcPct val="80000"/>
              </a:lnSpc>
            </a:pPr>
            <a:r>
              <a:rPr lang="en-US" sz="2400"/>
              <a:t>Color artifacts</a:t>
            </a:r>
          </a:p>
          <a:p>
            <a:pPr lvl="2">
              <a:lnSpc>
                <a:spcPct val="80000"/>
              </a:lnSpc>
            </a:pPr>
            <a:r>
              <a:rPr lang="en-US" sz="1600">
                <a:hlinkClick r:id="rId6"/>
              </a:rPr>
              <a:t>purple fringing</a:t>
            </a:r>
            <a:r>
              <a:rPr lang="en-US" sz="1600"/>
              <a:t> from microlenses, </a:t>
            </a:r>
          </a:p>
          <a:p>
            <a:pPr lvl="2">
              <a:lnSpc>
                <a:spcPct val="80000"/>
              </a:lnSpc>
            </a:pPr>
            <a:r>
              <a:rPr lang="en-US" sz="1600"/>
              <a:t>white balance</a:t>
            </a:r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86800" y="449580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67800" y="2667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Text Box 9"/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pic>
        <p:nvPicPr>
          <p:cNvPr id="71687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839200" y="137160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823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2" descr="alhacen"/>
          <p:cNvPicPr>
            <a:picLocks noChangeAspect="1" noChangeArrowheads="1"/>
          </p:cNvPicPr>
          <p:nvPr/>
        </p:nvPicPr>
        <p:blipFill>
          <a:blip r:embed="rId3" cstate="print"/>
          <a:srcRect r="554"/>
          <a:stretch>
            <a:fillRect/>
          </a:stretch>
        </p:blipFill>
        <p:spPr bwMode="auto">
          <a:xfrm>
            <a:off x="7924800" y="990600"/>
            <a:ext cx="2571750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 Milestones</a:t>
            </a:r>
          </a:p>
        </p:txBody>
      </p:sp>
      <p:sp>
        <p:nvSpPr>
          <p:cNvPr id="922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6248400" cy="5638800"/>
          </a:xfrm>
        </p:spPr>
        <p:txBody>
          <a:bodyPr/>
          <a:lstStyle/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/>
              <a:t>Pinhole model:</a:t>
            </a:r>
            <a:r>
              <a:rPr lang="en-US" sz="2000" dirty="0"/>
              <a:t> </a:t>
            </a:r>
            <a:r>
              <a:rPr lang="en-US" sz="2000" dirty="0" err="1"/>
              <a:t>Mozi</a:t>
            </a:r>
            <a:r>
              <a:rPr lang="en-US" sz="2000" dirty="0"/>
              <a:t> (470-390 BCE), </a:t>
            </a:r>
            <a:br>
              <a:rPr lang="en-US" sz="2000" dirty="0"/>
            </a:br>
            <a:r>
              <a:rPr lang="en-US" sz="2000" dirty="0"/>
              <a:t>Aristotle (384-322 BCE)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/>
              <a:t>Principles of optics (including lenses):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Alhacen</a:t>
            </a:r>
            <a:r>
              <a:rPr lang="en-US" sz="2000" dirty="0"/>
              <a:t> (965-1039 CE)  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/>
              <a:t>Camera </a:t>
            </a:r>
            <a:r>
              <a:rPr lang="en-US" sz="2000" b="1" dirty="0" err="1"/>
              <a:t>obscura</a:t>
            </a:r>
            <a:r>
              <a:rPr lang="en-US" sz="2000" b="1" dirty="0"/>
              <a:t>:</a:t>
            </a:r>
            <a:r>
              <a:rPr lang="en-US" sz="2000" dirty="0"/>
              <a:t> Leonardo </a:t>
            </a:r>
            <a:r>
              <a:rPr lang="en-US" sz="2000" dirty="0" err="1"/>
              <a:t>da</a:t>
            </a:r>
            <a:r>
              <a:rPr lang="en-US" sz="2000" dirty="0"/>
              <a:t> Vinci </a:t>
            </a:r>
            <a:br>
              <a:rPr lang="en-US" sz="2000" dirty="0"/>
            </a:br>
            <a:r>
              <a:rPr lang="en-US" sz="2000" dirty="0"/>
              <a:t>(1452-1519), Johann </a:t>
            </a:r>
            <a:r>
              <a:rPr lang="en-US" sz="2000" dirty="0" err="1"/>
              <a:t>Zahn</a:t>
            </a:r>
            <a:r>
              <a:rPr lang="en-US" sz="2000" dirty="0"/>
              <a:t> (1631-1707)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/>
              <a:t>First photo:</a:t>
            </a:r>
            <a:r>
              <a:rPr lang="en-US" sz="2000" dirty="0"/>
              <a:t> Joseph </a:t>
            </a:r>
            <a:r>
              <a:rPr lang="en-US" sz="2000" dirty="0" err="1"/>
              <a:t>Nicephore</a:t>
            </a:r>
            <a:r>
              <a:rPr lang="en-US" sz="2000" dirty="0"/>
              <a:t> </a:t>
            </a:r>
            <a:r>
              <a:rPr lang="en-US" sz="2000" dirty="0" err="1"/>
              <a:t>Niepce</a:t>
            </a:r>
            <a:r>
              <a:rPr lang="en-US" sz="2000" dirty="0"/>
              <a:t> (1822)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 err="1"/>
              <a:t>Daguerréotypes</a:t>
            </a:r>
            <a:r>
              <a:rPr lang="en-US" sz="2000" b="1" dirty="0"/>
              <a:t> </a:t>
            </a:r>
            <a:r>
              <a:rPr lang="en-US" sz="2000" dirty="0"/>
              <a:t>(1839)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/>
              <a:t>Photographic film</a:t>
            </a:r>
            <a:r>
              <a:rPr lang="en-US" sz="2000" dirty="0"/>
              <a:t> (Eastman, 1889)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/>
              <a:t>Cinema </a:t>
            </a:r>
            <a:r>
              <a:rPr lang="en-US" sz="2000" dirty="0"/>
              <a:t>(</a:t>
            </a:r>
            <a:r>
              <a:rPr lang="en-US" sz="2000" dirty="0" err="1"/>
              <a:t>Lumière</a:t>
            </a:r>
            <a:r>
              <a:rPr lang="en-US" sz="2000" dirty="0"/>
              <a:t> Brothers, 1895)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/>
              <a:t>Color Photography</a:t>
            </a:r>
            <a:r>
              <a:rPr lang="en-US" sz="2000" dirty="0"/>
              <a:t> (</a:t>
            </a:r>
            <a:r>
              <a:rPr lang="en-US" sz="2000" dirty="0" err="1"/>
              <a:t>Lumière</a:t>
            </a:r>
            <a:r>
              <a:rPr lang="en-US" sz="2000" dirty="0"/>
              <a:t> Brothers, 1908)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/>
              <a:t>Television </a:t>
            </a:r>
            <a:r>
              <a:rPr lang="en-US" sz="2000" dirty="0"/>
              <a:t>(Baird, Farnsworth, Zworykin, 1920s)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/>
              <a:t>First consumer camera with CCD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Sony </a:t>
            </a:r>
            <a:r>
              <a:rPr lang="en-US" sz="2000" dirty="0" err="1"/>
              <a:t>Mavica</a:t>
            </a:r>
            <a:r>
              <a:rPr lang="en-US" sz="2000" dirty="0"/>
              <a:t> (1981)</a:t>
            </a:r>
          </a:p>
          <a:p>
            <a:pPr marL="381000" indent="-381000">
              <a:lnSpc>
                <a:spcPct val="105000"/>
              </a:lnSpc>
              <a:buFontTx/>
              <a:buChar char="•"/>
            </a:pPr>
            <a:r>
              <a:rPr lang="en-US" sz="2000" b="1" dirty="0"/>
              <a:t>First fully digital camera:</a:t>
            </a:r>
            <a:r>
              <a:rPr lang="en-US" sz="2000" dirty="0"/>
              <a:t> Kodak DCS100 (1990)</a:t>
            </a:r>
          </a:p>
        </p:txBody>
      </p:sp>
      <p:graphicFrame>
        <p:nvGraphicFramePr>
          <p:cNvPr id="9218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924800" y="2667001"/>
          <a:ext cx="2590800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7706801" imgH="4772691" progId="">
                  <p:embed/>
                </p:oleObj>
              </mc:Choice>
              <mc:Fallback>
                <p:oleObj name="Image" r:id="rId4" imgW="7706801" imgH="4772691" progId="">
                  <p:embed/>
                  <p:pic>
                    <p:nvPicPr>
                      <p:cNvPr id="92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2667001"/>
                        <a:ext cx="2590800" cy="160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7924800" y="4267200"/>
            <a:ext cx="297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Niepce, “La Table Servie,” 1822</a:t>
            </a: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7981950" y="2133600"/>
            <a:ext cx="259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Alhacen’s notes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924800" y="6324600"/>
            <a:ext cx="259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/>
              <a:t>Old television camera</a:t>
            </a:r>
          </a:p>
        </p:txBody>
      </p:sp>
      <p:pic>
        <p:nvPicPr>
          <p:cNvPr id="11" name="Picture 59" descr="http://1.bp.blogspot.com/-hbnqGqzVRK0/TgM6QpTNWoI/AAAAAAAAAbo/_XDTAK8Y6NU/s1600/A-colour-TV-camera-is-dem-0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800600"/>
            <a:ext cx="2540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789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Digitally Scanned </a:t>
            </a:r>
            <a:r>
              <a:rPr lang="en-US" dirty="0"/>
              <a:t>P</a:t>
            </a:r>
            <a:r>
              <a:rPr lang="en-US"/>
              <a:t>hotograph</a:t>
            </a:r>
            <a:endParaRPr lang="en-US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1957, 176x176 pixels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1" y="1600200"/>
            <a:ext cx="35782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Rectangle 4"/>
          <p:cNvSpPr>
            <a:spLocks noChangeArrowheads="1"/>
          </p:cNvSpPr>
          <p:nvPr/>
        </p:nvSpPr>
        <p:spPr bwMode="auto">
          <a:xfrm>
            <a:off x="2057400" y="6335714"/>
            <a:ext cx="800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>
                <a:hlinkClick r:id="rId4"/>
              </a:rPr>
              <a:t>http://listverse.com/history/top-10-incredible-early-firsts-in-photography/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07196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656B-4291-5643-A17F-A39422C5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Sales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66A78-026E-1247-A3D9-F8630BFE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93558"/>
            <a:ext cx="7924800" cy="4907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F4125-2751-AF44-8586-70E95B8A4C00}"/>
              </a:ext>
            </a:extLst>
          </p:cNvPr>
          <p:cNvSpPr txBox="1"/>
          <p:nvPr/>
        </p:nvSpPr>
        <p:spPr>
          <a:xfrm>
            <a:off x="9757918" y="6443246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Source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9224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656B-4291-5643-A17F-A39422C5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Sales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DDD8-8F81-F043-98D0-0380A57B8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chart…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F4125-2751-AF44-8586-70E95B8A4C00}"/>
              </a:ext>
            </a:extLst>
          </p:cNvPr>
          <p:cNvSpPr txBox="1"/>
          <p:nvPr/>
        </p:nvSpPr>
        <p:spPr>
          <a:xfrm>
            <a:off x="9757918" y="6443246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Source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80144-8BFC-B84D-B146-F4F40F7F5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215" y="1066800"/>
            <a:ext cx="967370" cy="579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F504-BB6E-4012-AF53-093C36DA7AF5}"/>
              </a:ext>
            </a:extLst>
          </p:cNvPr>
          <p:cNvSpPr txBox="1"/>
          <p:nvPr/>
        </p:nvSpPr>
        <p:spPr>
          <a:xfrm>
            <a:off x="7583302" y="914400"/>
            <a:ext cx="43800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More information on color and cameras: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hlinkClick r:id="rId5"/>
              </a:rPr>
              <a:t>https://www.eecs.yorku.ca/~mbrown/ICCV19_Tutorial_MSBrown.pdf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1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Shrinking the Aperture</a:t>
            </a: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905000" y="5105400"/>
            <a:ext cx="8229600" cy="1447800"/>
          </a:xfrm>
        </p:spPr>
        <p:txBody>
          <a:bodyPr/>
          <a:lstStyle/>
          <a:p>
            <a:r>
              <a:rPr lang="en-US"/>
              <a:t>Why not make the aperture as small as possible?</a:t>
            </a:r>
          </a:p>
          <a:p>
            <a:pPr lvl="1"/>
            <a:r>
              <a:rPr lang="en-US"/>
              <a:t>Less light gets through</a:t>
            </a:r>
          </a:p>
          <a:p>
            <a:pPr lvl="1"/>
            <a:r>
              <a:rPr lang="en-US"/>
              <a:t>Diffraction effects…</a:t>
            </a:r>
          </a:p>
        </p:txBody>
      </p:sp>
      <p:sp>
        <p:nvSpPr>
          <p:cNvPr id="33796" name="Text Box 9"/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pic>
        <p:nvPicPr>
          <p:cNvPr id="33797" name="Picture 10" descr="pinhole_diff2"/>
          <p:cNvPicPr>
            <a:picLocks noChangeAspect="1" noChangeArrowheads="1"/>
          </p:cNvPicPr>
          <p:nvPr/>
        </p:nvPicPr>
        <p:blipFill>
          <a:blip r:embed="rId3" cstate="print"/>
          <a:srcRect b="32597"/>
          <a:stretch>
            <a:fillRect/>
          </a:stretch>
        </p:blipFill>
        <p:spPr bwMode="auto">
          <a:xfrm>
            <a:off x="3581400" y="990601"/>
            <a:ext cx="5105400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22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Shrinking the Aperture</a:t>
            </a:r>
          </a:p>
        </p:txBody>
      </p:sp>
      <p:pic>
        <p:nvPicPr>
          <p:cNvPr id="34819" name="Picture 3" descr="pinhole_diff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990600"/>
            <a:ext cx="5105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099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lens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4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Lens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648200"/>
            <a:ext cx="7772400" cy="1524000"/>
          </a:xfrm>
        </p:spPr>
        <p:txBody>
          <a:bodyPr/>
          <a:lstStyle/>
          <a:p>
            <a:r>
              <a:rPr lang="en-US" dirty="0"/>
              <a:t>A lens focuses light onto the film</a:t>
            </a:r>
          </a:p>
          <a:p>
            <a:pPr lvl="1"/>
            <a:r>
              <a:rPr lang="en-US" dirty="0"/>
              <a:t>Thin lens model:</a:t>
            </a:r>
          </a:p>
          <a:p>
            <a:pPr lvl="2"/>
            <a:r>
              <a:rPr lang="en-US" dirty="0"/>
              <a:t>Rays passing through the center are not deviated</a:t>
            </a:r>
            <a:br>
              <a:rPr lang="en-US" dirty="0"/>
            </a:br>
            <a:r>
              <a:rPr lang="en-US" dirty="0"/>
              <a:t>(pinhole projection model still holds)</a:t>
            </a:r>
          </a:p>
        </p:txBody>
      </p:sp>
      <p:pic>
        <p:nvPicPr>
          <p:cNvPr id="35844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8188" y="1752601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 Box 31"/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3795714" y="2271714"/>
            <a:ext cx="4746625" cy="1690687"/>
            <a:chOff x="1431" y="1431"/>
            <a:chExt cx="2990" cy="1065"/>
          </a:xfrm>
        </p:grpSpPr>
        <p:sp>
          <p:nvSpPr>
            <p:cNvPr id="35847" name="Line 5"/>
            <p:cNvSpPr>
              <a:spLocks noChangeShapeType="1"/>
            </p:cNvSpPr>
            <p:nvPr/>
          </p:nvSpPr>
          <p:spPr bwMode="auto">
            <a:xfrm>
              <a:off x="1459" y="1451"/>
              <a:ext cx="2962" cy="10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48" name="Oval 6"/>
            <p:cNvSpPr>
              <a:spLocks noChangeArrowheads="1"/>
            </p:cNvSpPr>
            <p:nvPr/>
          </p:nvSpPr>
          <p:spPr bwMode="auto">
            <a:xfrm>
              <a:off x="1431" y="1431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9" name="Line 10"/>
            <p:cNvSpPr>
              <a:spLocks noChangeShapeType="1"/>
            </p:cNvSpPr>
            <p:nvPr/>
          </p:nvSpPr>
          <p:spPr bwMode="auto">
            <a:xfrm>
              <a:off x="2928" y="1584"/>
              <a:ext cx="1493" cy="90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0" name="Oval 27"/>
            <p:cNvSpPr>
              <a:spLocks noChangeArrowheads="1"/>
            </p:cNvSpPr>
            <p:nvPr/>
          </p:nvSpPr>
          <p:spPr bwMode="auto">
            <a:xfrm>
              <a:off x="2903" y="1932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Line 9"/>
            <p:cNvSpPr>
              <a:spLocks noChangeShapeType="1"/>
            </p:cNvSpPr>
            <p:nvPr/>
          </p:nvSpPr>
          <p:spPr bwMode="auto">
            <a:xfrm>
              <a:off x="1459" y="1451"/>
              <a:ext cx="1469" cy="13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52" name="Group 11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grpSp>
            <p:nvGrpSpPr>
              <p:cNvPr id="35855" name="Group 12"/>
              <p:cNvGrpSpPr>
                <a:grpSpLocks/>
              </p:cNvGrpSpPr>
              <p:nvPr/>
            </p:nvGrpSpPr>
            <p:grpSpPr bwMode="auto">
              <a:xfrm>
                <a:off x="1459" y="1451"/>
                <a:ext cx="2962" cy="1035"/>
                <a:chOff x="1459" y="1451"/>
                <a:chExt cx="2962" cy="1035"/>
              </a:xfrm>
            </p:grpSpPr>
            <p:sp>
              <p:nvSpPr>
                <p:cNvPr id="35859" name="Line 13"/>
                <p:cNvSpPr>
                  <a:spLocks noChangeShapeType="1"/>
                </p:cNvSpPr>
                <p:nvPr/>
              </p:nvSpPr>
              <p:spPr bwMode="auto">
                <a:xfrm>
                  <a:off x="1459" y="1451"/>
                  <a:ext cx="1465" cy="23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0" name="Line 14"/>
                <p:cNvSpPr>
                  <a:spLocks noChangeShapeType="1"/>
                </p:cNvSpPr>
                <p:nvPr/>
              </p:nvSpPr>
              <p:spPr bwMode="auto">
                <a:xfrm>
                  <a:off x="2924" y="1686"/>
                  <a:ext cx="1497" cy="80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856" name="Group 15"/>
              <p:cNvGrpSpPr>
                <a:grpSpLocks/>
              </p:cNvGrpSpPr>
              <p:nvPr/>
            </p:nvGrpSpPr>
            <p:grpSpPr bwMode="auto">
              <a:xfrm>
                <a:off x="1459" y="1451"/>
                <a:ext cx="2962" cy="1035"/>
                <a:chOff x="1459" y="1451"/>
                <a:chExt cx="2962" cy="1035"/>
              </a:xfrm>
            </p:grpSpPr>
            <p:sp>
              <p:nvSpPr>
                <p:cNvPr id="35857" name="Line 16"/>
                <p:cNvSpPr>
                  <a:spLocks noChangeShapeType="1"/>
                </p:cNvSpPr>
                <p:nvPr/>
              </p:nvSpPr>
              <p:spPr bwMode="auto">
                <a:xfrm>
                  <a:off x="1459" y="1451"/>
                  <a:ext cx="1465" cy="363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58" name="Line 17"/>
                <p:cNvSpPr>
                  <a:spLocks noChangeShapeType="1"/>
                </p:cNvSpPr>
                <p:nvPr/>
              </p:nvSpPr>
              <p:spPr bwMode="auto">
                <a:xfrm>
                  <a:off x="2924" y="1814"/>
                  <a:ext cx="1497" cy="67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5853" name="Line 33"/>
            <p:cNvSpPr>
              <a:spLocks noChangeShapeType="1"/>
            </p:cNvSpPr>
            <p:nvPr/>
          </p:nvSpPr>
          <p:spPr bwMode="auto">
            <a:xfrm flipV="1">
              <a:off x="1440" y="144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34"/>
            <p:cNvSpPr>
              <a:spLocks noChangeShapeType="1"/>
            </p:cNvSpPr>
            <p:nvPr/>
          </p:nvSpPr>
          <p:spPr bwMode="auto">
            <a:xfrm>
              <a:off x="2928" y="1440"/>
              <a:ext cx="1488" cy="10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747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Lens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648200"/>
            <a:ext cx="7772400" cy="1524000"/>
          </a:xfrm>
        </p:spPr>
        <p:txBody>
          <a:bodyPr/>
          <a:lstStyle/>
          <a:p>
            <a:r>
              <a:rPr lang="en-US" dirty="0"/>
              <a:t>A lens focuses light onto the film</a:t>
            </a:r>
          </a:p>
          <a:p>
            <a:pPr lvl="1"/>
            <a:r>
              <a:rPr lang="en-US" dirty="0"/>
              <a:t>Thin lens model:</a:t>
            </a:r>
          </a:p>
          <a:p>
            <a:pPr lvl="2"/>
            <a:r>
              <a:rPr lang="en-US" dirty="0"/>
              <a:t>Rays passing through the center are not deviated</a:t>
            </a:r>
            <a:br>
              <a:rPr lang="en-US" dirty="0"/>
            </a:br>
            <a:r>
              <a:rPr lang="en-US" dirty="0"/>
              <a:t>(pinhole projection model still holds)</a:t>
            </a:r>
          </a:p>
          <a:p>
            <a:pPr lvl="2"/>
            <a:r>
              <a:rPr lang="en-US" dirty="0"/>
              <a:t>All parallel rays converge to one point on a plane located at the </a:t>
            </a:r>
            <a:r>
              <a:rPr lang="en-US" i="1" dirty="0"/>
              <a:t>focal length</a:t>
            </a:r>
            <a:r>
              <a:rPr lang="en-US" dirty="0"/>
              <a:t> </a:t>
            </a:r>
            <a:r>
              <a:rPr lang="en-US" i="1" dirty="0"/>
              <a:t>f</a:t>
            </a:r>
          </a:p>
        </p:txBody>
      </p:sp>
      <p:pic>
        <p:nvPicPr>
          <p:cNvPr id="36868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8188" y="1752601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ext Box 9"/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sp>
        <p:nvSpPr>
          <p:cNvPr id="36870" name="Oval 12"/>
          <p:cNvSpPr>
            <a:spLocks noChangeArrowheads="1"/>
          </p:cNvSpPr>
          <p:nvPr/>
        </p:nvSpPr>
        <p:spPr bwMode="auto">
          <a:xfrm>
            <a:off x="3795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13"/>
          <p:cNvSpPr>
            <a:spLocks noChangeShapeType="1"/>
          </p:cNvSpPr>
          <p:nvPr/>
        </p:nvSpPr>
        <p:spPr bwMode="auto">
          <a:xfrm>
            <a:off x="6172200" y="25146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Oval 14"/>
          <p:cNvSpPr>
            <a:spLocks noChangeArrowheads="1"/>
          </p:cNvSpPr>
          <p:nvPr/>
        </p:nvSpPr>
        <p:spPr bwMode="auto">
          <a:xfrm>
            <a:off x="6096000" y="312420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Line 23"/>
          <p:cNvSpPr>
            <a:spLocks noChangeShapeType="1"/>
          </p:cNvSpPr>
          <p:nvPr/>
        </p:nvSpPr>
        <p:spPr bwMode="auto">
          <a:xfrm flipV="1">
            <a:off x="3810000" y="2286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24"/>
          <p:cNvSpPr>
            <a:spLocks noChangeShapeType="1"/>
          </p:cNvSpPr>
          <p:nvPr/>
        </p:nvSpPr>
        <p:spPr bwMode="auto">
          <a:xfrm>
            <a:off x="6172200" y="22860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25"/>
          <p:cNvSpPr>
            <a:spLocks noChangeShapeType="1"/>
          </p:cNvSpPr>
          <p:nvPr/>
        </p:nvSpPr>
        <p:spPr bwMode="auto">
          <a:xfrm flipV="1">
            <a:off x="3810000" y="2514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26"/>
          <p:cNvSpPr>
            <a:spLocks noChangeShapeType="1"/>
          </p:cNvSpPr>
          <p:nvPr/>
        </p:nvSpPr>
        <p:spPr bwMode="auto">
          <a:xfrm flipV="1">
            <a:off x="3810000" y="2743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27"/>
          <p:cNvSpPr>
            <a:spLocks noChangeShapeType="1"/>
          </p:cNvSpPr>
          <p:nvPr/>
        </p:nvSpPr>
        <p:spPr bwMode="auto">
          <a:xfrm flipV="1">
            <a:off x="3810000" y="2971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28"/>
          <p:cNvSpPr>
            <a:spLocks noChangeShapeType="1"/>
          </p:cNvSpPr>
          <p:nvPr/>
        </p:nvSpPr>
        <p:spPr bwMode="auto">
          <a:xfrm flipV="1">
            <a:off x="3810000" y="3200400"/>
            <a:ext cx="3657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29"/>
          <p:cNvSpPr>
            <a:spLocks noChangeShapeType="1"/>
          </p:cNvSpPr>
          <p:nvPr/>
        </p:nvSpPr>
        <p:spPr bwMode="auto">
          <a:xfrm flipV="1">
            <a:off x="3810000" y="3429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30"/>
          <p:cNvSpPr>
            <a:spLocks noChangeShapeType="1"/>
          </p:cNvSpPr>
          <p:nvPr/>
        </p:nvSpPr>
        <p:spPr bwMode="auto">
          <a:xfrm flipV="1">
            <a:off x="3810000" y="3657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31"/>
          <p:cNvSpPr>
            <a:spLocks noChangeShapeType="1"/>
          </p:cNvSpPr>
          <p:nvPr/>
        </p:nvSpPr>
        <p:spPr bwMode="auto">
          <a:xfrm flipV="1">
            <a:off x="3810000" y="3886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32"/>
          <p:cNvSpPr>
            <a:spLocks noChangeShapeType="1"/>
          </p:cNvSpPr>
          <p:nvPr/>
        </p:nvSpPr>
        <p:spPr bwMode="auto">
          <a:xfrm flipV="1">
            <a:off x="3810000" y="4114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Line 33"/>
          <p:cNvSpPr>
            <a:spLocks noChangeShapeType="1"/>
          </p:cNvSpPr>
          <p:nvPr/>
        </p:nvSpPr>
        <p:spPr bwMode="auto">
          <a:xfrm>
            <a:off x="6172200" y="27432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4" name="Line 34"/>
          <p:cNvSpPr>
            <a:spLocks noChangeShapeType="1"/>
          </p:cNvSpPr>
          <p:nvPr/>
        </p:nvSpPr>
        <p:spPr bwMode="auto">
          <a:xfrm>
            <a:off x="6172200" y="29718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5" name="Line 35"/>
          <p:cNvSpPr>
            <a:spLocks noChangeShapeType="1"/>
          </p:cNvSpPr>
          <p:nvPr/>
        </p:nvSpPr>
        <p:spPr bwMode="auto">
          <a:xfrm flipV="1">
            <a:off x="6172200" y="32004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6" name="Line 36"/>
          <p:cNvSpPr>
            <a:spLocks noChangeShapeType="1"/>
          </p:cNvSpPr>
          <p:nvPr/>
        </p:nvSpPr>
        <p:spPr bwMode="auto">
          <a:xfrm flipV="1">
            <a:off x="6172200" y="32004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7" name="Line 37"/>
          <p:cNvSpPr>
            <a:spLocks noChangeShapeType="1"/>
          </p:cNvSpPr>
          <p:nvPr/>
        </p:nvSpPr>
        <p:spPr bwMode="auto">
          <a:xfrm flipV="1">
            <a:off x="6172200" y="32004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8" name="Line 38"/>
          <p:cNvSpPr>
            <a:spLocks noChangeShapeType="1"/>
          </p:cNvSpPr>
          <p:nvPr/>
        </p:nvSpPr>
        <p:spPr bwMode="auto">
          <a:xfrm flipV="1">
            <a:off x="6172200" y="32004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9" name="Oval 39"/>
          <p:cNvSpPr>
            <a:spLocks noChangeArrowheads="1"/>
          </p:cNvSpPr>
          <p:nvPr/>
        </p:nvSpPr>
        <p:spPr bwMode="auto">
          <a:xfrm>
            <a:off x="7391400" y="312420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Text Box 40"/>
          <p:cNvSpPr txBox="1">
            <a:spLocks noChangeArrowheads="1"/>
          </p:cNvSpPr>
          <p:nvPr/>
        </p:nvSpPr>
        <p:spPr bwMode="auto">
          <a:xfrm>
            <a:off x="7146926" y="2498725"/>
            <a:ext cx="1109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focal point</a:t>
            </a:r>
          </a:p>
        </p:txBody>
      </p:sp>
      <p:sp>
        <p:nvSpPr>
          <p:cNvPr id="36891" name="Line 41"/>
          <p:cNvSpPr>
            <a:spLocks noChangeShapeType="1"/>
          </p:cNvSpPr>
          <p:nvPr/>
        </p:nvSpPr>
        <p:spPr bwMode="auto">
          <a:xfrm>
            <a:off x="7467600" y="3124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42"/>
          <p:cNvSpPr>
            <a:spLocks noChangeShapeType="1"/>
          </p:cNvSpPr>
          <p:nvPr/>
        </p:nvSpPr>
        <p:spPr bwMode="auto">
          <a:xfrm flipH="1">
            <a:off x="6172200" y="4114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Line 43"/>
          <p:cNvSpPr>
            <a:spLocks noChangeShapeType="1"/>
          </p:cNvSpPr>
          <p:nvPr/>
        </p:nvSpPr>
        <p:spPr bwMode="auto">
          <a:xfrm>
            <a:off x="7010400" y="4114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4" name="Line 44"/>
          <p:cNvSpPr>
            <a:spLocks noChangeShapeType="1"/>
          </p:cNvSpPr>
          <p:nvPr/>
        </p:nvSpPr>
        <p:spPr bwMode="auto">
          <a:xfrm>
            <a:off x="6172200" y="32004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5" name="Text Box 45"/>
          <p:cNvSpPr txBox="1">
            <a:spLocks noChangeArrowheads="1"/>
          </p:cNvSpPr>
          <p:nvPr/>
        </p:nvSpPr>
        <p:spPr bwMode="auto">
          <a:xfrm>
            <a:off x="672465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/>
              <a:t>f</a:t>
            </a:r>
          </a:p>
        </p:txBody>
      </p:sp>
      <p:sp>
        <p:nvSpPr>
          <p:cNvPr id="36896" name="Line 46"/>
          <p:cNvSpPr>
            <a:spLocks noChangeShapeType="1"/>
          </p:cNvSpPr>
          <p:nvPr/>
        </p:nvSpPr>
        <p:spPr bwMode="auto">
          <a:xfrm flipH="1">
            <a:off x="7467600" y="2819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967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22546</TotalTime>
  <Words>1523</Words>
  <Application>Microsoft Office PowerPoint</Application>
  <PresentationFormat>Widescreen</PresentationFormat>
  <Paragraphs>319</Paragraphs>
  <Slides>46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 Light</vt:lpstr>
      <vt:lpstr>Cambria Math</vt:lpstr>
      <vt:lpstr>Consolas</vt:lpstr>
      <vt:lpstr>Palatino Linotype</vt:lpstr>
      <vt:lpstr>Times New Roman</vt:lpstr>
      <vt:lpstr>Blank Presentation</vt:lpstr>
      <vt:lpstr>Image</vt:lpstr>
      <vt:lpstr>CAMERAS</vt:lpstr>
      <vt:lpstr>Overview</vt:lpstr>
      <vt:lpstr>Understanding Real Cameras</vt:lpstr>
      <vt:lpstr>Home-Made Pinhole Camera </vt:lpstr>
      <vt:lpstr>Shrinking the Aperture</vt:lpstr>
      <vt:lpstr>Shrinking the Aperture</vt:lpstr>
      <vt:lpstr>Adding a lens</vt:lpstr>
      <vt:lpstr>Adding a Lens</vt:lpstr>
      <vt:lpstr>Adding a Lens</vt:lpstr>
      <vt:lpstr>Adding a Lens</vt:lpstr>
      <vt:lpstr>Thin Lens Formula</vt:lpstr>
      <vt:lpstr>Thin Lens Formula</vt:lpstr>
      <vt:lpstr>Thin Lens Formula</vt:lpstr>
      <vt:lpstr>Thin Lens Formula</vt:lpstr>
      <vt:lpstr>Thin Lens Formula</vt:lpstr>
      <vt:lpstr>Depth of Field</vt:lpstr>
      <vt:lpstr>Controlling Depth of Field</vt:lpstr>
      <vt:lpstr>Varying the Aperture </vt:lpstr>
      <vt:lpstr>Field of view</vt:lpstr>
      <vt:lpstr>Field of view</vt:lpstr>
      <vt:lpstr>Field of View</vt:lpstr>
      <vt:lpstr>Field of View</vt:lpstr>
      <vt:lpstr>Field of View / Focal Length</vt:lpstr>
      <vt:lpstr>Same Effect for Faces</vt:lpstr>
      <vt:lpstr>Approximating an Orthographic Camera</vt:lpstr>
      <vt:lpstr>The Dolly Zoom</vt:lpstr>
      <vt:lpstr>The Dolly Zoom</vt:lpstr>
      <vt:lpstr>Choice of Lens and Viewpoint: A COVID-Era Illustration</vt:lpstr>
      <vt:lpstr>Overview</vt:lpstr>
      <vt:lpstr>Real Lenses</vt:lpstr>
      <vt:lpstr>Lens Flaws: Vignetting</vt:lpstr>
      <vt:lpstr>Lens Flaws: Radial Distortion</vt:lpstr>
      <vt:lpstr>Lens flaws: Spherical Aberration</vt:lpstr>
      <vt:lpstr>Lens Flaws: Chromatic Aberration</vt:lpstr>
      <vt:lpstr>Overview</vt:lpstr>
      <vt:lpstr>Digital Camera</vt:lpstr>
      <vt:lpstr>Color filter arrays</vt:lpstr>
      <vt:lpstr>Color filter arrays</vt:lpstr>
      <vt:lpstr>Problem with Demosaicing: Color Moire</vt:lpstr>
      <vt:lpstr>The Cause of Color Moire</vt:lpstr>
      <vt:lpstr>Misc. digital camera artifacts</vt:lpstr>
      <vt:lpstr>Digital Camera Artifacts</vt:lpstr>
      <vt:lpstr>Historic Milestones</vt:lpstr>
      <vt:lpstr>First Digitally Scanned Photograph</vt:lpstr>
      <vt:lpstr>Camera Sales Over Time</vt:lpstr>
      <vt:lpstr>Camera Sales Over Time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Ranga Rodrigo</cp:lastModifiedBy>
  <cp:revision>1102</cp:revision>
  <dcterms:created xsi:type="dcterms:W3CDTF">2004-08-29T23:15:23Z</dcterms:created>
  <dcterms:modified xsi:type="dcterms:W3CDTF">2022-02-28T06:36:50Z</dcterms:modified>
</cp:coreProperties>
</file>